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pos="2562">
          <p15:clr>
            <a:srgbClr val="A4A3A4"/>
          </p15:clr>
        </p15:guide>
        <p15:guide id="7" orient="horz" pos="575">
          <p15:clr>
            <a:srgbClr val="A4A3A4"/>
          </p15:clr>
        </p15:guide>
        <p15:guide id="8" orient="horz" pos="1006">
          <p15:clr>
            <a:srgbClr val="A4A3A4"/>
          </p15:clr>
        </p15:guide>
        <p15:guide id="9" pos="635">
          <p15:clr>
            <a:srgbClr val="A4A3A4"/>
          </p15:clr>
        </p15:guide>
        <p15:guide id="10" pos="2993">
          <p15:clr>
            <a:srgbClr val="A4A3A4"/>
          </p15:clr>
        </p15:guide>
        <p15:guide id="11" pos="2358">
          <p15:clr>
            <a:srgbClr val="A4A3A4"/>
          </p15:clr>
        </p15:guide>
        <p15:guide id="12" pos="2880">
          <p15:clr>
            <a:srgbClr val="A4A3A4"/>
          </p15:clr>
        </p15:guide>
        <p15:guide id="13" orient="horz" pos="734">
          <p15:clr>
            <a:srgbClr val="A4A3A4"/>
          </p15:clr>
        </p15:guide>
        <p15:guide id="14" orient="horz" pos="12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51" roundtripDataSignature="AMtx7mjiVda3NrxA8tFQoIVr1KBSH8H3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2562"/>
        <p:guide pos="575" orient="horz"/>
        <p:guide pos="1006" orient="horz"/>
        <p:guide pos="635"/>
        <p:guide pos="2993"/>
        <p:guide pos="2358"/>
        <p:guide pos="2880"/>
        <p:guide pos="734" orient="horz"/>
        <p:guide pos="12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3" name="Google Shape;3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38" name="Google Shape;13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latin typeface="Calibri"/>
                <a:ea typeface="Calibri"/>
                <a:cs typeface="Calibri"/>
                <a:sym typeface="Calibri"/>
              </a:rPr>
              <a:t>BRIOLA, Marcelo. </a:t>
            </a:r>
            <a:r>
              <a:rPr i="1" lang="es-ES" sz="1200">
                <a:latin typeface="Calibri"/>
                <a:ea typeface="Calibri"/>
                <a:cs typeface="Calibri"/>
                <a:sym typeface="Calibri"/>
              </a:rPr>
              <a:t>Ética organizacional. </a:t>
            </a:r>
            <a:r>
              <a:rPr lang="es-ES" sz="1200">
                <a:latin typeface="Calibri"/>
                <a:ea typeface="Calibri"/>
                <a:cs typeface="Calibri"/>
                <a:sym typeface="Calibri"/>
              </a:rPr>
              <a:t>En: https://bit.ly/3fTi1wU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46" name="Google Shape;14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3" name="Google Shape;15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0" name="Google Shape;17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79" name="Google Shape;17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2" name="Google Shape;20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BRIOLA, Marcelo. </a:t>
            </a:r>
            <a:r>
              <a:rPr i="1" lang="es-ES" sz="1200">
                <a:latin typeface="Calibri"/>
                <a:ea typeface="Calibri"/>
                <a:cs typeface="Calibri"/>
                <a:sym typeface="Calibri"/>
              </a:rPr>
              <a:t>Ética organizacional. </a:t>
            </a:r>
            <a:r>
              <a:rPr lang="es-ES" sz="1200">
                <a:latin typeface="Calibri"/>
                <a:ea typeface="Calibri"/>
                <a:cs typeface="Calibri"/>
                <a:sym typeface="Calibri"/>
              </a:rPr>
              <a:t>En: https://bit.ly/3fTi1wU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0" name="Google Shape;21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latin typeface="Calibri"/>
                <a:ea typeface="Calibri"/>
                <a:cs typeface="Calibri"/>
                <a:sym typeface="Calibri"/>
              </a:rPr>
              <a:t>CAIINNO. </a:t>
            </a:r>
            <a:r>
              <a:rPr i="1" lang="es-ES" sz="1200">
                <a:latin typeface="Calibri"/>
                <a:ea typeface="Calibri"/>
                <a:cs typeface="Calibri"/>
                <a:sym typeface="Calibri"/>
              </a:rPr>
              <a:t>Valores en los negocios &amp; emprendimiento. </a:t>
            </a:r>
            <a:r>
              <a:rPr lang="es-ES" sz="1200">
                <a:latin typeface="Calibri"/>
                <a:ea typeface="Calibri"/>
                <a:cs typeface="Calibri"/>
                <a:sym typeface="Calibri"/>
              </a:rPr>
              <a:t>En: https://bit.ly/3fXUSJB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7" name="Google Shape;2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26" name="Google Shape;22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50" name="Google Shape;25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video podrás conocer, comprender y aprender cómo la falta de ética condujo a la empresa Enron al colapso total, poco después de haber sido una de las empresas más valiosas de los Estados Unidos. ¿Cuál es la lección más importante que podemos identificar en este caso? </a:t>
            </a:r>
            <a:endParaRPr sz="1600">
              <a:latin typeface="Calibri"/>
              <a:ea typeface="Calibri"/>
              <a:cs typeface="Calibri"/>
              <a:sym typeface="Calibri"/>
            </a:endParaRPr>
          </a:p>
        </p:txBody>
      </p:sp>
      <p:sp>
        <p:nvSpPr>
          <p:cNvPr id="274" name="Google Shape;27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7" name="Google Shape;28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ES" sz="1200">
                <a:latin typeface="Calibri"/>
                <a:ea typeface="Calibri"/>
                <a:cs typeface="Calibri"/>
                <a:sym typeface="Calibri"/>
              </a:rPr>
              <a:t>IMPULSA POPULAR. </a:t>
            </a:r>
            <a:r>
              <a:rPr i="1" lang="es-ES" sz="1200">
                <a:latin typeface="Calibri"/>
                <a:ea typeface="Calibri"/>
                <a:cs typeface="Calibri"/>
                <a:sym typeface="Calibri"/>
              </a:rPr>
              <a:t>¿Qué es la ética de mercado? </a:t>
            </a:r>
            <a:r>
              <a:rPr lang="es-ES" sz="1200">
                <a:latin typeface="Calibri"/>
                <a:ea typeface="Calibri"/>
                <a:cs typeface="Calibri"/>
                <a:sym typeface="Calibri"/>
              </a:rPr>
              <a:t>En: https://bit.ly/3i4xwVI,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95" name="Google Shape;295;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IMPULSA POPULAR. </a:t>
            </a:r>
            <a:r>
              <a:rPr i="1" lang="es-ES" sz="1200">
                <a:latin typeface="Calibri"/>
                <a:ea typeface="Calibri"/>
                <a:cs typeface="Calibri"/>
                <a:sym typeface="Calibri"/>
              </a:rPr>
              <a:t>¿Qué es la ética de mercado? </a:t>
            </a:r>
            <a:r>
              <a:rPr lang="es-ES" sz="1200">
                <a:latin typeface="Calibri"/>
                <a:ea typeface="Calibri"/>
                <a:cs typeface="Calibri"/>
                <a:sym typeface="Calibri"/>
              </a:rPr>
              <a:t>En: https://bit.ly/3i4xwVI,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02" name="Google Shape;302;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rtl="0" algn="l">
              <a:lnSpc>
                <a:spcPct val="100000"/>
              </a:lnSpc>
              <a:spcBef>
                <a:spcPts val="0"/>
              </a:spcBef>
              <a:spcAft>
                <a:spcPts val="0"/>
              </a:spcAft>
              <a:buSzPts val="1400"/>
              <a:buNone/>
            </a:pPr>
            <a:r>
              <a:t/>
            </a:r>
            <a:endParaRPr/>
          </a:p>
        </p:txBody>
      </p:sp>
      <p:sp>
        <p:nvSpPr>
          <p:cNvPr id="311" name="Google Shape;31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0" name="Google Shape;32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9" name="Google Shape;32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rtl="0" algn="l">
              <a:lnSpc>
                <a:spcPct val="100000"/>
              </a:lnSpc>
              <a:spcBef>
                <a:spcPts val="0"/>
              </a:spcBef>
              <a:spcAft>
                <a:spcPts val="0"/>
              </a:spcAft>
              <a:buSzPts val="1400"/>
              <a:buNone/>
            </a:pPr>
            <a:r>
              <a:t/>
            </a:r>
            <a:endParaRPr/>
          </a:p>
        </p:txBody>
      </p:sp>
      <p:sp>
        <p:nvSpPr>
          <p:cNvPr id="338" name="Google Shape;33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7" name="Google Shape;34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1" name="Google Shape;7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56" name="Google Shape;35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64" name="Google Shape;36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3175" rtl="0" algn="l">
              <a:lnSpc>
                <a:spcPct val="100000"/>
              </a:lnSpc>
              <a:spcBef>
                <a:spcPts val="0"/>
              </a:spcBef>
              <a:spcAft>
                <a:spcPts val="0"/>
              </a:spcAft>
              <a:buSzPts val="1400"/>
              <a:buNone/>
            </a:pPr>
            <a:r>
              <a:rPr lang="es-ES" sz="1400">
                <a:solidFill>
                  <a:srgbClr val="262626"/>
                </a:solidFill>
                <a:latin typeface="Calibri"/>
                <a:ea typeface="Calibri"/>
                <a:cs typeface="Calibri"/>
                <a:sym typeface="Calibri"/>
              </a:rPr>
              <a:t>TERZOLO, Mariano Sergio. </a:t>
            </a:r>
            <a:r>
              <a:rPr i="1" lang="es-ES" sz="1400">
                <a:solidFill>
                  <a:srgbClr val="262626"/>
                </a:solidFill>
                <a:latin typeface="Calibri"/>
                <a:ea typeface="Calibri"/>
                <a:cs typeface="Calibri"/>
                <a:sym typeface="Calibri"/>
              </a:rPr>
              <a:t>Aplicación de la teoría de los Grupos de Interés (Stakeholders) en una empresa comercial de la ciudad de Mar del Plata. </a:t>
            </a:r>
            <a:r>
              <a:rPr lang="es-ES" sz="1400">
                <a:solidFill>
                  <a:srgbClr val="262626"/>
                </a:solidFill>
                <a:latin typeface="Calibri"/>
                <a:ea typeface="Calibri"/>
                <a:cs typeface="Calibri"/>
                <a:sym typeface="Calibri"/>
              </a:rPr>
              <a:t>Mar del Plata, 2014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73" name="Google Shape;373;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18" name="Google Shape;41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TOMÁS DE CAVIA, Fernando. Perspectivas éticas y sociales en los negocios internacionales. Interacción en los mercados en vías de desarrollo. La Rioja, 2018. </a:t>
            </a:r>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70" name="Google Shape;47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solidFill>
                  <a:schemeClr val="lt1"/>
                </a:solidFill>
                <a:latin typeface="Calibri"/>
                <a:ea typeface="Calibri"/>
                <a:cs typeface="Calibri"/>
                <a:sym typeface="Calibri"/>
              </a:rPr>
              <a:t>FREEMAN, R. Edward. </a:t>
            </a:r>
            <a:r>
              <a:rPr i="1" lang="es-ES" sz="1200">
                <a:solidFill>
                  <a:schemeClr val="lt1"/>
                </a:solidFill>
                <a:latin typeface="Calibri"/>
                <a:ea typeface="Calibri"/>
                <a:cs typeface="Calibri"/>
                <a:sym typeface="Calibri"/>
              </a:rPr>
              <a:t>Strategic Management: A Stakeholder Approach. </a:t>
            </a:r>
            <a:r>
              <a:rPr lang="es-ES" sz="1200">
                <a:solidFill>
                  <a:schemeClr val="lt1"/>
                </a:solidFill>
                <a:latin typeface="Calibri"/>
                <a:ea typeface="Calibri"/>
                <a:cs typeface="Calibri"/>
                <a:sym typeface="Calibri"/>
              </a:rPr>
              <a:t>Boston, 1984 </a:t>
            </a:r>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80" name="Google Shape;480;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solidFill>
                  <a:srgbClr val="262626"/>
                </a:solidFill>
                <a:latin typeface="Calibri"/>
                <a:ea typeface="Calibri"/>
                <a:cs typeface="Calibri"/>
                <a:sym typeface="Calibri"/>
              </a:rPr>
              <a:t>LEGGETT, Theo. “Cómo Volkswagen trató de encubrir el ‘terrible’ fraude de las emisiones contaminantes”. En: </a:t>
            </a:r>
            <a:r>
              <a:rPr i="1" lang="es-ES" sz="1200">
                <a:solidFill>
                  <a:srgbClr val="262626"/>
                </a:solidFill>
                <a:latin typeface="Calibri"/>
                <a:ea typeface="Calibri"/>
                <a:cs typeface="Calibri"/>
                <a:sym typeface="Calibri"/>
              </a:rPr>
              <a:t>BBC </a:t>
            </a:r>
            <a:r>
              <a:rPr lang="es-ES" sz="1200">
                <a:solidFill>
                  <a:srgbClr val="262626"/>
                </a:solidFill>
                <a:latin typeface="Calibri"/>
                <a:ea typeface="Calibri"/>
                <a:cs typeface="Calibri"/>
                <a:sym typeface="Calibri"/>
              </a:rPr>
              <a:t>(https://bbc.in/3yPtAOw), 5 de mayo de 2015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90" name="Google Shape;490;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99" name="Google Shape;49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08" name="Google Shape;508;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3" name="Google Shape;8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26" name="Google Shape;526;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39" name="Google Shape;539;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59" name="Google Shape;55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75" name="Google Shape;575;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solidFill>
                  <a:srgbClr val="262626"/>
                </a:solidFill>
                <a:latin typeface="Calibri"/>
                <a:ea typeface="Calibri"/>
                <a:cs typeface="Calibri"/>
                <a:sym typeface="Calibri"/>
              </a:rPr>
              <a:t>GUERRERO LABANDA, Esther. </a:t>
            </a:r>
            <a:r>
              <a:rPr i="1" lang="es-ES" sz="1200">
                <a:solidFill>
                  <a:srgbClr val="262626"/>
                </a:solidFill>
                <a:latin typeface="Calibri"/>
                <a:ea typeface="Calibri"/>
                <a:cs typeface="Calibri"/>
                <a:sym typeface="Calibri"/>
              </a:rPr>
              <a:t>Compliance y ética empresarial. La cultura ética como motor de cambio de la actividad aseguradora. </a:t>
            </a:r>
            <a:r>
              <a:rPr lang="es-ES" sz="1200">
                <a:solidFill>
                  <a:srgbClr val="262626"/>
                </a:solidFill>
                <a:latin typeface="Calibri"/>
                <a:ea typeface="Calibri"/>
                <a:cs typeface="Calibri"/>
                <a:sym typeface="Calibri"/>
              </a:rPr>
              <a:t>Barcelona, 2019</a:t>
            </a:r>
            <a:endParaRPr/>
          </a:p>
        </p:txBody>
      </p:sp>
      <p:sp>
        <p:nvSpPr>
          <p:cNvPr id="91" name="Google Shape;9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98" name="Google Shape;9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latin typeface="Calibri"/>
                <a:ea typeface="Calibri"/>
                <a:cs typeface="Calibri"/>
                <a:sym typeface="Calibri"/>
              </a:rPr>
              <a:t>GREAT PLACE TO WORK. “La ética organizacional desde un liderazgo congruente”. En: </a:t>
            </a:r>
            <a:r>
              <a:rPr i="1" lang="es-ES" sz="1200">
                <a:latin typeface="Calibri"/>
                <a:ea typeface="Calibri"/>
                <a:cs typeface="Calibri"/>
                <a:sym typeface="Calibri"/>
              </a:rPr>
              <a:t>Ganar-Ganar,</a:t>
            </a:r>
            <a:r>
              <a:rPr lang="es-ES" sz="1200">
                <a:latin typeface="Calibri"/>
                <a:ea typeface="Calibri"/>
                <a:cs typeface="Calibri"/>
                <a:sym typeface="Calibri"/>
              </a:rPr>
              <a:t> N° 90. México, 2018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07" name="Google Shape;10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16" name="Google Shape;11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Font typeface="Calibri"/>
              <a:buNone/>
            </a:pPr>
            <a:r>
              <a:rPr lang="es-ES" sz="1600">
                <a:latin typeface="Calibri"/>
                <a:ea typeface="Calibri"/>
                <a:cs typeface="Calibri"/>
                <a:sym typeface="Calibri"/>
              </a:rPr>
              <a:t>En este video, el empresario</a:t>
            </a:r>
            <a:r>
              <a:rPr b="0" i="0" lang="es-ES" sz="1600">
                <a:solidFill>
                  <a:srgbClr val="FFFFFF"/>
                </a:solidFill>
                <a:latin typeface="Calibri"/>
                <a:ea typeface="Calibri"/>
                <a:cs typeface="Calibri"/>
                <a:sym typeface="Calibri"/>
              </a:rPr>
              <a:t> colombiano Fernando Laverde, gerente de Interpass, hace una reflexión sobre la ética y los valores como principios fundamentales en el quehacer empresarial. </a:t>
            </a:r>
            <a:endParaRPr sz="1600">
              <a:latin typeface="Calibri"/>
              <a:ea typeface="Calibri"/>
              <a:cs typeface="Calibri"/>
              <a:sym typeface="Calibri"/>
            </a:endParaRPr>
          </a:p>
        </p:txBody>
      </p:sp>
      <p:sp>
        <p:nvSpPr>
          <p:cNvPr id="125" name="Google Shape;12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16" name="Google Shape;16;p48"/>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48"/>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07</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20" name="Shape 20"/>
        <p:cNvGrpSpPr/>
        <p:nvPr/>
      </p:nvGrpSpPr>
      <p:grpSpPr>
        <a:xfrm>
          <a:off x="0" y="0"/>
          <a:ext cx="0" cy="0"/>
          <a:chOff x="0" y="0"/>
          <a:chExt cx="0" cy="0"/>
        </a:xfrm>
      </p:grpSpPr>
      <p:sp>
        <p:nvSpPr>
          <p:cNvPr id="21" name="Google Shape;21;p51"/>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22" name="Google Shape;22;p51"/>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 name="Google Shape;23;p51"/>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51"/>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5" name="Google Shape;25;p51"/>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6" name="Shape 26"/>
        <p:cNvGrpSpPr/>
        <p:nvPr/>
      </p:nvGrpSpPr>
      <p:grpSpPr>
        <a:xfrm>
          <a:off x="0" y="0"/>
          <a:ext cx="0" cy="0"/>
          <a:chOff x="0" y="0"/>
          <a:chExt cx="0" cy="0"/>
        </a:xfrm>
      </p:grpSpPr>
      <p:sp>
        <p:nvSpPr>
          <p:cNvPr id="27" name="Google Shape;27;p5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28" name="Google Shape;28;p52"/>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9" name="Google Shape;29;p52"/>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07</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46"/>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07</a:t>
            </a:r>
            <a:endParaRPr b="0" i="0" sz="800" u="none" cap="none" strike="noStrike">
              <a:solidFill>
                <a:srgbClr val="7F7F7F"/>
              </a:solidFill>
              <a:latin typeface="Calibri"/>
              <a:ea typeface="Calibri"/>
              <a:cs typeface="Calibri"/>
              <a:sym typeface="Calibri"/>
            </a:endParaRPr>
          </a:p>
        </p:txBody>
      </p:sp>
      <p:pic>
        <p:nvPicPr>
          <p:cNvPr id="12" name="Google Shape;12;p46"/>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3" Type="http://schemas.openxmlformats.org/officeDocument/2006/relationships/image" Target="../media/image5.png"/><Relationship Id="rId12"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hyperlink" Target="https://www.youtube.com/watch?v=Lt1zwv1iD4M" TargetMode="External"/><Relationship Id="rId5" Type="http://schemas.openxmlformats.org/officeDocument/2006/relationships/image" Target="../media/image38.png"/><Relationship Id="rId6" Type="http://schemas.openxmlformats.org/officeDocument/2006/relationships/image" Target="../media/image18.png"/><Relationship Id="rId7"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73.png"/><Relationship Id="rId7"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hyperlink" Target="https://www.youtube.com/watch?v=RJWK9bjqVLI" TargetMode="External"/><Relationship Id="rId5" Type="http://schemas.openxmlformats.org/officeDocument/2006/relationships/image" Target="../media/image47.png"/><Relationship Id="rId6" Type="http://schemas.openxmlformats.org/officeDocument/2006/relationships/image" Target="../media/image18.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 name="Google Shape;37;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8" name="Google Shape;38;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ES" sz="900" u="none" cap="none" strike="noStrike">
                <a:solidFill>
                  <a:srgbClr val="6C6D6C"/>
                </a:solidFill>
                <a:latin typeface="Calibri"/>
                <a:ea typeface="Calibri"/>
                <a:cs typeface="Calibri"/>
                <a:sym typeface="Calibri"/>
              </a:rPr>
              <a:t>ÉTICA PROFESIONAL</a:t>
            </a:r>
            <a:endParaRPr b="0" i="0" sz="1400" u="none" cap="none" strike="noStrike">
              <a:solidFill>
                <a:srgbClr val="000000"/>
              </a:solidFill>
              <a:latin typeface="Arial"/>
              <a:ea typeface="Arial"/>
              <a:cs typeface="Arial"/>
              <a:sym typeface="Arial"/>
            </a:endParaRPr>
          </a:p>
        </p:txBody>
      </p:sp>
      <p:pic>
        <p:nvPicPr>
          <p:cNvPr id="39" name="Google Shape;39;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40" name="Google Shape;40;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1" name="Google Shape;41;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3" name="Google Shape;43;p1"/>
          <p:cNvSpPr/>
          <p:nvPr/>
        </p:nvSpPr>
        <p:spPr>
          <a:xfrm>
            <a:off x="503238" y="2177570"/>
            <a:ext cx="3171511" cy="9140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chemeClr val="dk1"/>
                </a:solidFill>
                <a:latin typeface="Arial"/>
                <a:ea typeface="Arial"/>
                <a:cs typeface="Arial"/>
                <a:sym typeface="Arial"/>
              </a:rPr>
              <a:t>ÉTICA </a:t>
            </a:r>
            <a:r>
              <a:rPr b="1" i="0" lang="es-ES" sz="2200" u="none" cap="none" strike="noStrike">
                <a:solidFill>
                  <a:schemeClr val="dk1"/>
                </a:solidFill>
                <a:latin typeface="Arial"/>
                <a:ea typeface="Arial"/>
                <a:cs typeface="Arial"/>
                <a:sym typeface="Arial"/>
              </a:rPr>
              <a:t>ORGANIZACIONAL Y EN LOS NEGOCIOS</a:t>
            </a:r>
            <a:endParaRPr b="0" i="0" sz="1400" u="none" cap="none" strike="noStrike">
              <a:solidFill>
                <a:srgbClr val="000000"/>
              </a:solidFill>
              <a:latin typeface="Arial"/>
              <a:ea typeface="Arial"/>
              <a:cs typeface="Arial"/>
              <a:sym typeface="Arial"/>
            </a:endParaRPr>
          </a:p>
        </p:txBody>
      </p:sp>
      <p:sp>
        <p:nvSpPr>
          <p:cNvPr id="44" name="Google Shape;44;p1"/>
          <p:cNvSpPr/>
          <p:nvPr/>
        </p:nvSpPr>
        <p:spPr>
          <a:xfrm>
            <a:off x="509253" y="3230913"/>
            <a:ext cx="3098727" cy="1750479"/>
          </a:xfrm>
          <a:prstGeom prst="rect">
            <a:avLst/>
          </a:prstGeom>
          <a:noFill/>
          <a:ln>
            <a:noFill/>
          </a:ln>
        </p:spPr>
        <p:txBody>
          <a:bodyPr anchorCtr="0" anchor="t" bIns="0" lIns="0" spcFirstLastPara="1" rIns="0" wrap="square" tIns="0">
            <a:spAutoFit/>
          </a:bodyPr>
          <a:lstStyle/>
          <a:p>
            <a:pPr indent="-182563" lvl="0" marL="182563" marR="0" rtl="0" algn="l">
              <a:lnSpc>
                <a:spcPct val="120000"/>
              </a:lnSpc>
              <a:spcBef>
                <a:spcPts val="0"/>
              </a:spcBef>
              <a:spcAft>
                <a:spcPts val="0"/>
              </a:spcAft>
              <a:buClr>
                <a:srgbClr val="F6CE02"/>
              </a:buClr>
              <a:buSzPts val="1200"/>
              <a:buFont typeface="Arial"/>
              <a:buChar char="•"/>
            </a:pPr>
            <a:r>
              <a:rPr b="0" i="0" lang="es-ES" sz="1200" u="none" cap="none" strike="noStrike">
                <a:solidFill>
                  <a:schemeClr val="dk1"/>
                </a:solidFill>
                <a:latin typeface="Arial"/>
                <a:ea typeface="Arial"/>
                <a:cs typeface="Arial"/>
                <a:sym typeface="Arial"/>
              </a:rPr>
              <a:t>Criterios éticos en la organización</a:t>
            </a:r>
            <a:endParaRPr b="0" i="0" sz="1400" u="none" cap="none" strike="noStrike">
              <a:solidFill>
                <a:srgbClr val="000000"/>
              </a:solidFill>
              <a:latin typeface="Arial"/>
              <a:ea typeface="Arial"/>
              <a:cs typeface="Arial"/>
              <a:sym typeface="Arial"/>
            </a:endParaRPr>
          </a:p>
          <a:p>
            <a:pPr indent="-182563" lvl="0" marL="182563" marR="0" rtl="0" algn="l">
              <a:lnSpc>
                <a:spcPct val="120000"/>
              </a:lnSpc>
              <a:spcBef>
                <a:spcPts val="0"/>
              </a:spcBef>
              <a:spcAft>
                <a:spcPts val="0"/>
              </a:spcAft>
              <a:buClr>
                <a:srgbClr val="F6CE02"/>
              </a:buClr>
              <a:buSzPts val="1200"/>
              <a:buFont typeface="Arial"/>
              <a:buChar char="•"/>
            </a:pPr>
            <a:r>
              <a:rPr b="0" i="0" lang="es-ES" sz="1200" u="none" cap="none" strike="noStrike">
                <a:solidFill>
                  <a:schemeClr val="dk1"/>
                </a:solidFill>
                <a:latin typeface="Arial"/>
                <a:ea typeface="Arial"/>
                <a:cs typeface="Arial"/>
                <a:sym typeface="Arial"/>
              </a:rPr>
              <a:t>Ética organizacional y ética en los negocios</a:t>
            </a:r>
            <a:endParaRPr b="0" i="0" sz="1400" u="none" cap="none" strike="noStrike">
              <a:solidFill>
                <a:srgbClr val="000000"/>
              </a:solidFill>
              <a:latin typeface="Arial"/>
              <a:ea typeface="Arial"/>
              <a:cs typeface="Arial"/>
              <a:sym typeface="Arial"/>
            </a:endParaRPr>
          </a:p>
          <a:p>
            <a:pPr indent="-182563" lvl="0" marL="182563" marR="0" rtl="0" algn="l">
              <a:lnSpc>
                <a:spcPct val="120000"/>
              </a:lnSpc>
              <a:spcBef>
                <a:spcPts val="0"/>
              </a:spcBef>
              <a:spcAft>
                <a:spcPts val="0"/>
              </a:spcAft>
              <a:buClr>
                <a:srgbClr val="F6CE02"/>
              </a:buClr>
              <a:buSzPts val="1200"/>
              <a:buFont typeface="Arial"/>
              <a:buChar char="•"/>
            </a:pPr>
            <a:r>
              <a:rPr b="0" i="0" lang="es-ES" sz="1200" u="none" cap="none" strike="noStrike">
                <a:solidFill>
                  <a:schemeClr val="dk1"/>
                </a:solidFill>
                <a:latin typeface="Arial"/>
                <a:ea typeface="Arial"/>
                <a:cs typeface="Arial"/>
                <a:sym typeface="Arial"/>
              </a:rPr>
              <a:t>Ética organizacional y valores éticos </a:t>
            </a:r>
            <a:br>
              <a:rPr b="0" i="0" lang="es-ES" sz="1200" u="none" cap="none" strike="noStrike">
                <a:solidFill>
                  <a:schemeClr val="dk1"/>
                </a:solidFill>
                <a:latin typeface="Arial"/>
                <a:ea typeface="Arial"/>
                <a:cs typeface="Arial"/>
                <a:sym typeface="Arial"/>
              </a:rPr>
            </a:br>
            <a:r>
              <a:rPr b="0" i="0" lang="es-ES" sz="1200" u="none" cap="none" strike="noStrike">
                <a:solidFill>
                  <a:schemeClr val="dk1"/>
                </a:solidFill>
                <a:latin typeface="Arial"/>
                <a:ea typeface="Arial"/>
                <a:cs typeface="Arial"/>
                <a:sym typeface="Arial"/>
              </a:rPr>
              <a:t>en los negocios </a:t>
            </a:r>
            <a:endParaRPr b="0" i="0" sz="1400" u="none" cap="none" strike="noStrike">
              <a:solidFill>
                <a:srgbClr val="000000"/>
              </a:solidFill>
              <a:latin typeface="Arial"/>
              <a:ea typeface="Arial"/>
              <a:cs typeface="Arial"/>
              <a:sym typeface="Arial"/>
            </a:endParaRPr>
          </a:p>
          <a:p>
            <a:pPr indent="-182563" lvl="0" marL="182563" marR="0" rtl="0" algn="l">
              <a:lnSpc>
                <a:spcPct val="120000"/>
              </a:lnSpc>
              <a:spcBef>
                <a:spcPts val="0"/>
              </a:spcBef>
              <a:spcAft>
                <a:spcPts val="0"/>
              </a:spcAft>
              <a:buClr>
                <a:srgbClr val="F6CE02"/>
              </a:buClr>
              <a:buSzPts val="1200"/>
              <a:buFont typeface="Arial"/>
              <a:buChar char="•"/>
            </a:pPr>
            <a:r>
              <a:rPr b="0" i="0" lang="es-ES" sz="1200" u="none" cap="none" strike="noStrike">
                <a:solidFill>
                  <a:schemeClr val="dk1"/>
                </a:solidFill>
                <a:latin typeface="Arial"/>
                <a:ea typeface="Arial"/>
                <a:cs typeface="Arial"/>
                <a:sym typeface="Arial"/>
              </a:rPr>
              <a:t>Ética de mercado y ética en los negocios internacionales</a:t>
            </a:r>
            <a:endParaRPr b="0" i="0" sz="1400" u="none" cap="none" strike="noStrike">
              <a:solidFill>
                <a:srgbClr val="000000"/>
              </a:solidFill>
              <a:latin typeface="Arial"/>
              <a:ea typeface="Arial"/>
              <a:cs typeface="Arial"/>
              <a:sym typeface="Arial"/>
            </a:endParaRPr>
          </a:p>
          <a:p>
            <a:pPr indent="-182563" lvl="0" marL="182563" marR="0" rtl="0" algn="l">
              <a:lnSpc>
                <a:spcPct val="120000"/>
              </a:lnSpc>
              <a:spcBef>
                <a:spcPts val="0"/>
              </a:spcBef>
              <a:spcAft>
                <a:spcPts val="0"/>
              </a:spcAft>
              <a:buClr>
                <a:srgbClr val="F6CE02"/>
              </a:buClr>
              <a:buSzPts val="1200"/>
              <a:buFont typeface="Arial"/>
              <a:buChar char="•"/>
            </a:pPr>
            <a:r>
              <a:rPr b="0" i="0" lang="es-ES" sz="1200" u="none" cap="none" strike="noStrike">
                <a:solidFill>
                  <a:schemeClr val="dk1"/>
                </a:solidFill>
                <a:latin typeface="Arial"/>
                <a:ea typeface="Arial"/>
                <a:cs typeface="Arial"/>
                <a:sym typeface="Arial"/>
              </a:rPr>
              <a:t>Ética con los stakeholders y clientes</a:t>
            </a:r>
            <a:endParaRPr b="0" i="0" sz="1400" u="none" cap="none" strike="noStrike">
              <a:solidFill>
                <a:srgbClr val="000000"/>
              </a:solidFill>
              <a:latin typeface="Arial"/>
              <a:ea typeface="Arial"/>
              <a:cs typeface="Arial"/>
              <a:sym typeface="Arial"/>
            </a:endParaRPr>
          </a:p>
        </p:txBody>
      </p:sp>
      <p:sp>
        <p:nvSpPr>
          <p:cNvPr id="45" name="Google Shape;45;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F7CE38"/>
                </a:solidFill>
                <a:latin typeface="Calibri"/>
                <a:ea typeface="Calibri"/>
                <a:cs typeface="Calibri"/>
                <a:sym typeface="Calibri"/>
              </a:rPr>
              <a:t>SESIÓN 07</a:t>
            </a:r>
            <a:endParaRPr b="0" i="0" sz="1400" u="none" cap="none" strike="noStrike">
              <a:solidFill>
                <a:srgbClr val="000000"/>
              </a:solidFill>
              <a:latin typeface="Arial"/>
              <a:ea typeface="Arial"/>
              <a:cs typeface="Arial"/>
              <a:sym typeface="Arial"/>
            </a:endParaRPr>
          </a:p>
        </p:txBody>
      </p:sp>
      <p:pic>
        <p:nvPicPr>
          <p:cNvPr id="46" name="Google Shape;46;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7" name="Google Shape;47;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8" name="Google Shape;48;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50" name="Google Shape;50;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1" name="Google Shape;51;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2" name="Google Shape;52;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3" name="Google Shape;53;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4" name="Google Shape;54;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5" name="Google Shape;55;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6" name="Google Shape;56;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7" name="Google Shape;57;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 name="Google Shape;141;p10"/>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ÉTICA ORGANIZACIONAL Y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ÉTICA EN LOS NEGOCIOS</a:t>
            </a:r>
            <a:endParaRPr b="0" i="0" sz="1400" u="none" cap="none" strike="noStrike">
              <a:solidFill>
                <a:srgbClr val="000000"/>
              </a:solidFill>
              <a:latin typeface="Arial"/>
              <a:ea typeface="Arial"/>
              <a:cs typeface="Arial"/>
              <a:sym typeface="Arial"/>
            </a:endParaRPr>
          </a:p>
        </p:txBody>
      </p:sp>
      <p:pic>
        <p:nvPicPr>
          <p:cNvPr id="142" name="Google Shape;142;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nvSpPr>
        <p:spPr>
          <a:xfrm>
            <a:off x="505321" y="918675"/>
            <a:ext cx="7699479" cy="1554272"/>
          </a:xfrm>
          <a:prstGeom prst="rect">
            <a:avLst/>
          </a:prstGeom>
          <a:noFill/>
          <a:ln>
            <a:noFill/>
          </a:ln>
        </p:spPr>
        <p:txBody>
          <a:bodyPr anchorCtr="0" anchor="t" bIns="0" lIns="0" spcFirstLastPara="1" rIns="0" wrap="square" tIns="0">
            <a:spAutoFit/>
          </a:bodyPr>
          <a:lstStyle/>
          <a:p>
            <a:pPr indent="0" lvl="0" marL="476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ÉTICA Y NEGOCIOS </a:t>
            </a:r>
            <a:endParaRPr b="0" i="0" sz="1400" u="none" cap="none" strike="noStrike">
              <a:solidFill>
                <a:srgbClr val="000000"/>
              </a:solidFill>
              <a:latin typeface="Arial"/>
              <a:ea typeface="Arial"/>
              <a:cs typeface="Arial"/>
              <a:sym typeface="Arial"/>
            </a:endParaRPr>
          </a:p>
          <a:p>
            <a:pPr indent="0" lvl="0" marL="4763"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“¿Por qué hablar de ética en el mundo de los negocios? La finalidad de la empresa, por ser una comunidad de personas, no es solo producir utilidades, sino también </a:t>
            </a:r>
            <a:r>
              <a:rPr b="1" i="0" lang="es-ES" sz="1600" u="none" cap="none" strike="noStrike">
                <a:solidFill>
                  <a:schemeClr val="dk1"/>
                </a:solidFill>
                <a:latin typeface="Calibri"/>
                <a:ea typeface="Calibri"/>
                <a:cs typeface="Calibri"/>
                <a:sym typeface="Calibri"/>
              </a:rPr>
              <a:t>promover el desarrollo integral del ser humano. </a:t>
            </a:r>
            <a:r>
              <a:rPr b="0" i="0" lang="es-ES" sz="1600" u="none" cap="none" strike="noStrike">
                <a:solidFill>
                  <a:schemeClr val="dk1"/>
                </a:solidFill>
                <a:latin typeface="Calibri"/>
                <a:ea typeface="Calibri"/>
                <a:cs typeface="Calibri"/>
                <a:sym typeface="Calibri"/>
              </a:rPr>
              <a:t>Esto último se consigue mediante la práctica de conductas éticas por parte de las personas que componen la organización”. </a:t>
            </a:r>
            <a:endParaRPr b="0" i="0" sz="1400" u="none" cap="none" strike="noStrike">
              <a:solidFill>
                <a:srgbClr val="000000"/>
              </a:solidFill>
              <a:latin typeface="Arial"/>
              <a:ea typeface="Arial"/>
              <a:cs typeface="Arial"/>
              <a:sym typeface="Arial"/>
            </a:endParaRPr>
          </a:p>
          <a:p>
            <a:pPr indent="0" lvl="0" marL="4763"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49" name="Google Shape;149;p1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ÉTICA EN LOS NEGOCIOS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nvSpPr>
        <p:spPr>
          <a:xfrm>
            <a:off x="504538" y="917893"/>
            <a:ext cx="3238787" cy="2292935"/>
          </a:xfrm>
          <a:prstGeom prst="rect">
            <a:avLst/>
          </a:prstGeom>
          <a:noFill/>
          <a:ln>
            <a:noFill/>
          </a:ln>
        </p:spPr>
        <p:txBody>
          <a:bodyPr anchorCtr="0" anchor="t" bIns="0" lIns="0" spcFirstLastPara="1" rIns="0" wrap="square" tIns="0">
            <a:spAutoFit/>
          </a:bodyPr>
          <a:lstStyle/>
          <a:p>
            <a:pPr indent="0" lvl="0" marL="476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PROBLEMA ÉTICO EN LOS NEGOCIOS </a:t>
            </a:r>
            <a:endParaRPr b="0" i="0" sz="1400" u="none" cap="none" strike="noStrike">
              <a:solidFill>
                <a:srgbClr val="000000"/>
              </a:solidFill>
              <a:latin typeface="Arial"/>
              <a:ea typeface="Arial"/>
              <a:cs typeface="Arial"/>
              <a:sym typeface="Arial"/>
            </a:endParaRPr>
          </a:p>
          <a:p>
            <a:pPr indent="0" lvl="0" marL="4762"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“Cada acción o decisión gerencial contiene –implícito o explícito– un problema ético, en tanto y en cuanto los resultados tendrán impactos favorables y desfavorables en los miembros de la organización o en los grupos relacionados externos”.</a:t>
            </a:r>
            <a:endParaRPr b="0" i="0" sz="1400" u="none" cap="none" strike="noStrike">
              <a:solidFill>
                <a:srgbClr val="000000"/>
              </a:solidFill>
              <a:latin typeface="Arial"/>
              <a:ea typeface="Arial"/>
              <a:cs typeface="Arial"/>
              <a:sym typeface="Arial"/>
            </a:endParaRPr>
          </a:p>
          <a:p>
            <a:pPr indent="0" lvl="0" marL="4762"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56" name="Google Shape;156;p1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ÉTICA EN LOS NEGOCIOS</a:t>
            </a:r>
            <a:endParaRPr b="0" i="0" sz="1400" u="none" cap="none" strike="noStrike">
              <a:solidFill>
                <a:srgbClr val="000000"/>
              </a:solidFill>
              <a:latin typeface="Arial"/>
              <a:ea typeface="Arial"/>
              <a:cs typeface="Arial"/>
              <a:sym typeface="Arial"/>
            </a:endParaRPr>
          </a:p>
        </p:txBody>
      </p:sp>
      <p:sp>
        <p:nvSpPr>
          <p:cNvPr id="157" name="Google Shape;157;p12"/>
          <p:cNvSpPr txBox="1"/>
          <p:nvPr/>
        </p:nvSpPr>
        <p:spPr>
          <a:xfrm flipH="1">
            <a:off x="4079127" y="5080542"/>
            <a:ext cx="4608512" cy="15344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¿Cada decisión es un problema ético? </a:t>
            </a:r>
            <a:r>
              <a:rPr b="0" i="0" lang="es-ES" sz="1000" u="none" cap="none" strike="noStrike">
                <a:solidFill>
                  <a:schemeClr val="dk1"/>
                </a:solidFill>
                <a:latin typeface="Calibri"/>
                <a:ea typeface="Calibri"/>
                <a:cs typeface="Calibri"/>
                <a:sym typeface="Calibri"/>
              </a:rPr>
              <a:t>(Crédito: redefiningbusiness.org)</a:t>
            </a:r>
            <a:endParaRPr b="0" i="0" sz="1400" u="none" cap="none" strike="noStrike">
              <a:solidFill>
                <a:srgbClr val="000000"/>
              </a:solidFill>
              <a:latin typeface="Arial"/>
              <a:ea typeface="Arial"/>
              <a:cs typeface="Arial"/>
              <a:sym typeface="Arial"/>
            </a:endParaRPr>
          </a:p>
        </p:txBody>
      </p:sp>
      <p:pic>
        <p:nvPicPr>
          <p:cNvPr id="158" name="Google Shape;158;p12"/>
          <p:cNvPicPr preferRelativeResize="0"/>
          <p:nvPr/>
        </p:nvPicPr>
        <p:blipFill rotWithShape="1">
          <a:blip r:embed="rId3">
            <a:alphaModFix/>
          </a:blip>
          <a:srcRect b="-2" l="10300" r="1466" t="1"/>
          <a:stretch/>
        </p:blipFill>
        <p:spPr>
          <a:xfrm>
            <a:off x="4067175" y="917893"/>
            <a:ext cx="5076825" cy="3957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ÉTICA EN LOS NEGOCIOS</a:t>
            </a:r>
            <a:endParaRPr b="0" i="0" sz="1400" u="none" cap="none" strike="noStrike">
              <a:solidFill>
                <a:srgbClr val="000000"/>
              </a:solidFill>
              <a:latin typeface="Arial"/>
              <a:ea typeface="Arial"/>
              <a:cs typeface="Arial"/>
              <a:sym typeface="Arial"/>
            </a:endParaRPr>
          </a:p>
        </p:txBody>
      </p:sp>
      <p:sp>
        <p:nvSpPr>
          <p:cNvPr id="164" name="Google Shape;164;p13"/>
          <p:cNvSpPr txBox="1"/>
          <p:nvPr/>
        </p:nvSpPr>
        <p:spPr>
          <a:xfrm>
            <a:off x="1865302" y="1607535"/>
            <a:ext cx="5414826" cy="295465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Cuando se presentan situaciones que configuran un </a:t>
            </a:r>
            <a:r>
              <a:rPr b="1" i="0" lang="es-ES" sz="1800" u="none" cap="none" strike="noStrike">
                <a:solidFill>
                  <a:srgbClr val="00B2C3"/>
                </a:solidFill>
                <a:latin typeface="Calibri"/>
                <a:ea typeface="Calibri"/>
                <a:cs typeface="Calibri"/>
                <a:sym typeface="Calibri"/>
              </a:rPr>
              <a:t>dilema ético</a:t>
            </a:r>
            <a:r>
              <a:rPr b="0" i="0" lang="es-ES" sz="1800" u="none" cap="none" strike="noStrike">
                <a:solidFill>
                  <a:schemeClr val="dk1"/>
                </a:solidFill>
                <a:latin typeface="Calibri"/>
                <a:ea typeface="Calibri"/>
                <a:cs typeface="Calibri"/>
                <a:sym typeface="Calibri"/>
              </a:rPr>
              <a:t>, los gerentes y los empleados necesitan un conjunto de directivas que puedan orientarlos en la toma de decisiones. Con ellas podrán identificar y analizar la naturaleza del problema y decidir cuál podrá ser el curso de acción que probablemente ofrezca la </a:t>
            </a:r>
            <a:r>
              <a:rPr b="1" i="0" lang="es-ES" sz="1800" u="none" cap="none" strike="noStrike">
                <a:solidFill>
                  <a:srgbClr val="00B2C3"/>
                </a:solidFill>
                <a:latin typeface="Calibri"/>
                <a:ea typeface="Calibri"/>
                <a:cs typeface="Calibri"/>
                <a:sym typeface="Calibri"/>
              </a:rPr>
              <a:t>solución más favorable</a:t>
            </a:r>
            <a:r>
              <a:rPr b="1" i="0" lang="es-ES" sz="1800" u="none" cap="none" strike="noStrike">
                <a:solidFill>
                  <a:schemeClr val="dk1"/>
                </a:solidFill>
                <a:latin typeface="Calibri"/>
                <a:ea typeface="Calibri"/>
                <a:cs typeface="Calibri"/>
                <a:sym typeface="Calibri"/>
              </a:rPr>
              <a:t> </a:t>
            </a:r>
            <a:r>
              <a:rPr b="0" i="0" lang="es-ES" sz="1800" u="none" cap="none" strike="noStrike">
                <a:solidFill>
                  <a:schemeClr val="dk1"/>
                </a:solidFill>
                <a:latin typeface="Calibri"/>
                <a:ea typeface="Calibri"/>
                <a:cs typeface="Calibri"/>
                <a:sym typeface="Calibri"/>
              </a:rPr>
              <a:t>a las normas morales </a:t>
            </a:r>
            <a:r>
              <a:rPr b="1" i="0" lang="es-ES" sz="1800" u="none" cap="none" strike="noStrike">
                <a:solidFill>
                  <a:srgbClr val="00B2C3"/>
                </a:solidFill>
                <a:latin typeface="Calibri"/>
                <a:ea typeface="Calibri"/>
                <a:cs typeface="Calibri"/>
                <a:sym typeface="Calibri"/>
              </a:rPr>
              <a:t>aceptadas y vigentes</a:t>
            </a:r>
            <a:r>
              <a:rPr b="0" i="0" lang="es-ES" sz="1800" u="none" cap="none" strike="noStrike">
                <a:solidFill>
                  <a:srgbClr val="00B2C3"/>
                </a:solidFill>
                <a:latin typeface="Calibri"/>
                <a:ea typeface="Calibri"/>
                <a:cs typeface="Calibri"/>
                <a:sym typeface="Calibri"/>
              </a:rPr>
              <a:t> </a:t>
            </a:r>
            <a:r>
              <a:rPr b="0" i="0" lang="es-ES" sz="1800" u="none" cap="none" strike="noStrike">
                <a:solidFill>
                  <a:schemeClr val="dk1"/>
                </a:solidFill>
                <a:latin typeface="Calibri"/>
                <a:ea typeface="Calibri"/>
                <a:cs typeface="Calibri"/>
                <a:sym typeface="Calibri"/>
              </a:rPr>
              <a:t>en la </a:t>
            </a:r>
            <a:r>
              <a:rPr b="1" i="0" lang="es-ES" sz="1800" u="none" cap="none" strike="noStrike">
                <a:solidFill>
                  <a:srgbClr val="00B2C3"/>
                </a:solidFill>
                <a:latin typeface="Calibri"/>
                <a:ea typeface="Calibri"/>
                <a:cs typeface="Calibri"/>
                <a:sym typeface="Calibri"/>
              </a:rPr>
              <a:t>comunidad de negocios</a:t>
            </a:r>
            <a:r>
              <a:rPr b="0" i="0" lang="es-ES" sz="1800" u="none" cap="none" strike="noStrike">
                <a:solidFill>
                  <a:srgbClr val="00B2C3"/>
                </a:solidFill>
                <a:latin typeface="Calibri"/>
                <a:ea typeface="Calibri"/>
                <a:cs typeface="Calibri"/>
                <a:sym typeface="Calibri"/>
              </a:rPr>
              <a:t>.</a:t>
            </a:r>
            <a:r>
              <a:rPr b="0" i="0" lang="es-E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11725" marR="0" rtl="0" algn="r">
              <a:lnSpc>
                <a:spcPct val="100000"/>
              </a:lnSpc>
              <a:spcBef>
                <a:spcPts val="0"/>
              </a:spcBef>
              <a:spcAft>
                <a:spcPts val="0"/>
              </a:spcAft>
              <a:buClr>
                <a:srgbClr val="000000"/>
              </a:buClr>
              <a:buSzPts val="1200"/>
              <a:buFont typeface="Arial"/>
              <a:buNone/>
            </a:pPr>
            <a:r>
              <a:rPr b="0" i="0" lang="es-ES" sz="12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65" name="Google Shape;165;p13"/>
          <p:cNvPicPr preferRelativeResize="0"/>
          <p:nvPr/>
        </p:nvPicPr>
        <p:blipFill rotWithShape="1">
          <a:blip r:embed="rId3">
            <a:alphaModFix/>
          </a:blip>
          <a:srcRect b="0" l="0" r="0" t="0"/>
          <a:stretch/>
        </p:blipFill>
        <p:spPr>
          <a:xfrm>
            <a:off x="1277671" y="1471803"/>
            <a:ext cx="411788" cy="338400"/>
          </a:xfrm>
          <a:prstGeom prst="rect">
            <a:avLst/>
          </a:prstGeom>
          <a:noFill/>
          <a:ln>
            <a:noFill/>
          </a:ln>
        </p:spPr>
      </p:pic>
      <p:pic>
        <p:nvPicPr>
          <p:cNvPr id="166" name="Google Shape;166;p13"/>
          <p:cNvPicPr preferRelativeResize="0"/>
          <p:nvPr/>
        </p:nvPicPr>
        <p:blipFill rotWithShape="1">
          <a:blip r:embed="rId3">
            <a:alphaModFix/>
          </a:blip>
          <a:srcRect b="0" l="0" r="0" t="0"/>
          <a:stretch/>
        </p:blipFill>
        <p:spPr>
          <a:xfrm rot="10800000">
            <a:off x="4545494" y="3595373"/>
            <a:ext cx="411788" cy="33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nvSpPr>
        <p:spPr>
          <a:xfrm>
            <a:off x="507491" y="917066"/>
            <a:ext cx="3235834" cy="2477601"/>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TRES ENFOQUES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Según Marcelo Briola, hay tres enfoques o criterios para solucionar los dilemas éticos en los negocios: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2C3"/>
              </a:solidFill>
              <a:latin typeface="Calibri"/>
              <a:ea typeface="Calibri"/>
              <a:cs typeface="Calibri"/>
              <a:sym typeface="Calibri"/>
            </a:endParaRPr>
          </a:p>
          <a:p>
            <a:pPr indent="-219075" lvl="1" marL="222250" marR="0" rtl="0" algn="l">
              <a:lnSpc>
                <a:spcPct val="100000"/>
              </a:lnSpc>
              <a:spcBef>
                <a:spcPts val="0"/>
              </a:spcBef>
              <a:spcAft>
                <a:spcPts val="0"/>
              </a:spcAft>
              <a:buClr>
                <a:srgbClr val="00B2C3"/>
              </a:buClr>
              <a:buSzPts val="1600"/>
              <a:buFont typeface="Arial"/>
              <a:buAutoNum type="arabicPeriod"/>
            </a:pPr>
            <a:r>
              <a:rPr b="1" i="0" lang="es-ES" sz="1600" u="none" cap="none" strike="noStrike">
                <a:solidFill>
                  <a:srgbClr val="00B2C3"/>
                </a:solidFill>
                <a:latin typeface="Calibri"/>
                <a:ea typeface="Calibri"/>
                <a:cs typeface="Calibri"/>
                <a:sym typeface="Calibri"/>
              </a:rPr>
              <a:t>Utilitario. </a:t>
            </a:r>
            <a:endParaRPr b="0" i="0" sz="1400" u="none" cap="none" strike="noStrike">
              <a:solidFill>
                <a:srgbClr val="000000"/>
              </a:solidFill>
              <a:latin typeface="Arial"/>
              <a:ea typeface="Arial"/>
              <a:cs typeface="Arial"/>
              <a:sym typeface="Arial"/>
            </a:endParaRPr>
          </a:p>
          <a:p>
            <a:pPr indent="-219075" lvl="1" marL="222250" marR="0" rtl="0" algn="l">
              <a:lnSpc>
                <a:spcPct val="100000"/>
              </a:lnSpc>
              <a:spcBef>
                <a:spcPts val="0"/>
              </a:spcBef>
              <a:spcAft>
                <a:spcPts val="0"/>
              </a:spcAft>
              <a:buClr>
                <a:srgbClr val="00B2C3"/>
              </a:buClr>
              <a:buSzPts val="1600"/>
              <a:buFont typeface="Arial"/>
              <a:buAutoNum type="arabicPeriod"/>
            </a:pPr>
            <a:r>
              <a:rPr b="1" i="0" lang="es-ES" sz="1600" u="none" cap="none" strike="noStrike">
                <a:solidFill>
                  <a:srgbClr val="00B2C3"/>
                </a:solidFill>
                <a:latin typeface="Calibri"/>
                <a:ea typeface="Calibri"/>
                <a:cs typeface="Calibri"/>
                <a:sym typeface="Calibri"/>
              </a:rPr>
              <a:t>Legitimidad.</a:t>
            </a:r>
            <a:endParaRPr b="0" i="0" sz="1400" u="none" cap="none" strike="noStrike">
              <a:solidFill>
                <a:srgbClr val="000000"/>
              </a:solidFill>
              <a:latin typeface="Arial"/>
              <a:ea typeface="Arial"/>
              <a:cs typeface="Arial"/>
              <a:sym typeface="Arial"/>
            </a:endParaRPr>
          </a:p>
          <a:p>
            <a:pPr indent="-219075" lvl="1" marL="222250" marR="0" rtl="0" algn="l">
              <a:lnSpc>
                <a:spcPct val="100000"/>
              </a:lnSpc>
              <a:spcBef>
                <a:spcPts val="0"/>
              </a:spcBef>
              <a:spcAft>
                <a:spcPts val="0"/>
              </a:spcAft>
              <a:buClr>
                <a:srgbClr val="00B2C3"/>
              </a:buClr>
              <a:buSzPts val="1600"/>
              <a:buFont typeface="Arial"/>
              <a:buAutoNum type="arabicPeriod"/>
            </a:pPr>
            <a:r>
              <a:rPr b="1" i="0" lang="es-ES" sz="1600" u="none" cap="none" strike="noStrike">
                <a:solidFill>
                  <a:srgbClr val="00B2C3"/>
                </a:solidFill>
                <a:latin typeface="Calibri"/>
                <a:ea typeface="Calibri"/>
                <a:cs typeface="Calibri"/>
                <a:sym typeface="Calibri"/>
              </a:rPr>
              <a:t>Justicia.</a:t>
            </a:r>
            <a:endParaRPr b="0" i="0" sz="1400" u="none" cap="none" strike="noStrike">
              <a:solidFill>
                <a:srgbClr val="000000"/>
              </a:solidFill>
              <a:latin typeface="Arial"/>
              <a:ea typeface="Arial"/>
              <a:cs typeface="Arial"/>
              <a:sym typeface="Arial"/>
            </a:endParaRPr>
          </a:p>
          <a:p>
            <a:pPr indent="-117475" lvl="1" marL="22225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Imagen que contiene computadora, computer, teclado, escritorio&#10;&#10;Descripción generada automáticamente" id="173" name="Google Shape;173;p14"/>
          <p:cNvPicPr preferRelativeResize="0"/>
          <p:nvPr/>
        </p:nvPicPr>
        <p:blipFill rotWithShape="1">
          <a:blip r:embed="rId3">
            <a:alphaModFix/>
          </a:blip>
          <a:srcRect b="-1" l="0" r="0" t="-1"/>
          <a:stretch/>
        </p:blipFill>
        <p:spPr>
          <a:xfrm>
            <a:off x="4067175" y="912814"/>
            <a:ext cx="5076826" cy="3960812"/>
          </a:xfrm>
          <a:prstGeom prst="rect">
            <a:avLst/>
          </a:prstGeom>
          <a:noFill/>
          <a:ln>
            <a:noFill/>
          </a:ln>
        </p:spPr>
      </p:pic>
      <p:sp>
        <p:nvSpPr>
          <p:cNvPr id="174" name="Google Shape;174;p1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ÉTICA EN LOS NEGOCIOS</a:t>
            </a:r>
            <a:endParaRPr b="0" i="0" sz="1400" u="none" cap="none" strike="noStrike">
              <a:solidFill>
                <a:srgbClr val="000000"/>
              </a:solidFill>
              <a:latin typeface="Arial"/>
              <a:ea typeface="Arial"/>
              <a:cs typeface="Arial"/>
              <a:sym typeface="Arial"/>
            </a:endParaRPr>
          </a:p>
        </p:txBody>
      </p:sp>
      <p:sp>
        <p:nvSpPr>
          <p:cNvPr id="175" name="Google Shape;175;p14"/>
          <p:cNvSpPr txBox="1"/>
          <p:nvPr/>
        </p:nvSpPr>
        <p:spPr>
          <a:xfrm flipH="1">
            <a:off x="4079127" y="4926211"/>
            <a:ext cx="4608512"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¿Se puede resolver un dilema ético en los negocios?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Global Strategy)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nvSpPr>
        <p:spPr>
          <a:xfrm>
            <a:off x="1784411" y="1707933"/>
            <a:ext cx="6029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705AA4"/>
              </a:solidFill>
              <a:latin typeface="Arial"/>
              <a:ea typeface="Arial"/>
              <a:cs typeface="Arial"/>
              <a:sym typeface="Arial"/>
            </a:endParaRPr>
          </a:p>
        </p:txBody>
      </p:sp>
      <p:sp>
        <p:nvSpPr>
          <p:cNvPr id="182" name="Google Shape;182;p1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ÉTICA EN LOS NEGOCIOS</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1277714" y="1350803"/>
            <a:ext cx="5963914"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00B2C3"/>
                </a:solidFill>
                <a:latin typeface="Calibri"/>
                <a:ea typeface="Calibri"/>
                <a:cs typeface="Calibri"/>
                <a:sym typeface="Calibri"/>
              </a:rPr>
              <a:t>Utilitario: </a:t>
            </a:r>
            <a:r>
              <a:rPr b="0" i="0" lang="es-ES" sz="1600" u="none" cap="none" strike="noStrike">
                <a:solidFill>
                  <a:schemeClr val="dk1"/>
                </a:solidFill>
                <a:latin typeface="Calibri"/>
                <a:ea typeface="Calibri"/>
                <a:cs typeface="Calibri"/>
                <a:sym typeface="Calibri"/>
              </a:rPr>
              <a:t>juzga el efecto de las decisiones y conductas sobre otras refiriéndose al análisis costo-beneficio. </a:t>
            </a:r>
            <a:endParaRPr b="0" i="0" sz="1600" u="none" cap="none" strike="noStrike">
              <a:solidFill>
                <a:schemeClr val="dk1"/>
              </a:solidFill>
              <a:latin typeface="Calibri"/>
              <a:ea typeface="Calibri"/>
              <a:cs typeface="Calibri"/>
              <a:sym typeface="Calibri"/>
            </a:endParaRPr>
          </a:p>
        </p:txBody>
      </p:sp>
      <p:sp>
        <p:nvSpPr>
          <p:cNvPr id="184" name="Google Shape;184;p15"/>
          <p:cNvSpPr/>
          <p:nvPr/>
        </p:nvSpPr>
        <p:spPr>
          <a:xfrm>
            <a:off x="503238" y="1301511"/>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01B1C3"/>
                </a:solidFill>
                <a:latin typeface="Calibri"/>
                <a:ea typeface="Calibri"/>
                <a:cs typeface="Calibri"/>
                <a:sym typeface="Calibri"/>
              </a:rPr>
              <a:t>01</a:t>
            </a:r>
            <a:endParaRPr b="1" i="0" sz="2400" u="none" cap="none" strike="noStrike">
              <a:solidFill>
                <a:srgbClr val="01B1C3"/>
              </a:solidFill>
              <a:latin typeface="Calibri"/>
              <a:ea typeface="Calibri"/>
              <a:cs typeface="Calibri"/>
              <a:sym typeface="Calibri"/>
            </a:endParaRPr>
          </a:p>
        </p:txBody>
      </p:sp>
      <p:cxnSp>
        <p:nvCxnSpPr>
          <p:cNvPr id="185" name="Google Shape;185;p15"/>
          <p:cNvCxnSpPr>
            <a:endCxn id="186" idx="0"/>
          </p:cNvCxnSpPr>
          <p:nvPr/>
        </p:nvCxnSpPr>
        <p:spPr>
          <a:xfrm>
            <a:off x="1059263" y="1552337"/>
            <a:ext cx="0" cy="1285800"/>
          </a:xfrm>
          <a:prstGeom prst="straightConnector1">
            <a:avLst/>
          </a:prstGeom>
          <a:noFill/>
          <a:ln cap="flat" cmpd="sng" w="12700">
            <a:solidFill>
              <a:srgbClr val="01B1C3"/>
            </a:solidFill>
            <a:prstDash val="solid"/>
            <a:round/>
            <a:headEnd len="sm" w="sm" type="none"/>
            <a:tailEnd len="sm" w="sm" type="none"/>
          </a:ln>
        </p:spPr>
      </p:cxnSp>
      <p:grpSp>
        <p:nvGrpSpPr>
          <p:cNvPr id="187" name="Google Shape;187;p15"/>
          <p:cNvGrpSpPr/>
          <p:nvPr/>
        </p:nvGrpSpPr>
        <p:grpSpPr>
          <a:xfrm>
            <a:off x="988867" y="1412176"/>
            <a:ext cx="140792" cy="140258"/>
            <a:chOff x="3427964" y="2244682"/>
            <a:chExt cx="225891" cy="225034"/>
          </a:xfrm>
        </p:grpSpPr>
        <p:sp>
          <p:nvSpPr>
            <p:cNvPr id="188" name="Google Shape;188;p1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1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90" name="Google Shape;190;p15"/>
          <p:cNvSpPr/>
          <p:nvPr/>
        </p:nvSpPr>
        <p:spPr>
          <a:xfrm>
            <a:off x="1277714" y="2061481"/>
            <a:ext cx="5963914"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00B2C3"/>
                </a:solidFill>
                <a:latin typeface="Calibri"/>
                <a:ea typeface="Calibri"/>
                <a:cs typeface="Calibri"/>
                <a:sym typeface="Calibri"/>
              </a:rPr>
              <a:t>Legitimidad: </a:t>
            </a:r>
            <a:r>
              <a:rPr b="0" i="0" lang="es-ES" sz="1600" u="none" cap="none" strike="noStrike">
                <a:solidFill>
                  <a:schemeClr val="dk1"/>
                </a:solidFill>
                <a:latin typeface="Calibri"/>
                <a:ea typeface="Calibri"/>
                <a:cs typeface="Calibri"/>
                <a:sym typeface="Calibri"/>
              </a:rPr>
              <a:t>procura el reconocimiento de los derechos humanos fundamentales (libertades establecidas en la ley). </a:t>
            </a:r>
            <a:endParaRPr b="0" i="0" sz="1600" u="none" cap="none" strike="noStrike">
              <a:solidFill>
                <a:schemeClr val="dk1"/>
              </a:solidFill>
              <a:latin typeface="Calibri"/>
              <a:ea typeface="Calibri"/>
              <a:cs typeface="Calibri"/>
              <a:sym typeface="Calibri"/>
            </a:endParaRPr>
          </a:p>
        </p:txBody>
      </p:sp>
      <p:sp>
        <p:nvSpPr>
          <p:cNvPr id="191" name="Google Shape;191;p15"/>
          <p:cNvSpPr/>
          <p:nvPr/>
        </p:nvSpPr>
        <p:spPr>
          <a:xfrm>
            <a:off x="503238" y="2012189"/>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01B1C3"/>
                </a:solidFill>
                <a:latin typeface="Calibri"/>
                <a:ea typeface="Calibri"/>
                <a:cs typeface="Calibri"/>
                <a:sym typeface="Calibri"/>
              </a:rPr>
              <a:t>02</a:t>
            </a:r>
            <a:endParaRPr b="1" i="0" sz="2400" u="none" cap="none" strike="noStrike">
              <a:solidFill>
                <a:srgbClr val="01B1C3"/>
              </a:solidFill>
              <a:latin typeface="Calibri"/>
              <a:ea typeface="Calibri"/>
              <a:cs typeface="Calibri"/>
              <a:sym typeface="Calibri"/>
            </a:endParaRPr>
          </a:p>
        </p:txBody>
      </p:sp>
      <p:grpSp>
        <p:nvGrpSpPr>
          <p:cNvPr id="192" name="Google Shape;192;p15"/>
          <p:cNvGrpSpPr/>
          <p:nvPr/>
        </p:nvGrpSpPr>
        <p:grpSpPr>
          <a:xfrm>
            <a:off x="988867" y="2122854"/>
            <a:ext cx="140792" cy="140258"/>
            <a:chOff x="3427964" y="2244682"/>
            <a:chExt cx="225891" cy="225034"/>
          </a:xfrm>
        </p:grpSpPr>
        <p:sp>
          <p:nvSpPr>
            <p:cNvPr id="193" name="Google Shape;193;p1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 name="Google Shape;194;p1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95" name="Google Shape;195;p15"/>
          <p:cNvSpPr/>
          <p:nvPr/>
        </p:nvSpPr>
        <p:spPr>
          <a:xfrm>
            <a:off x="1277714" y="2776764"/>
            <a:ext cx="5963914"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00B2C3"/>
                </a:solidFill>
                <a:latin typeface="Calibri"/>
                <a:ea typeface="Calibri"/>
                <a:cs typeface="Calibri"/>
                <a:sym typeface="Calibri"/>
              </a:rPr>
              <a:t>Justicia: </a:t>
            </a:r>
            <a:r>
              <a:rPr b="0" i="0" lang="es-ES" sz="1600" u="none" cap="none" strike="noStrike">
                <a:solidFill>
                  <a:schemeClr val="dk1"/>
                </a:solidFill>
                <a:latin typeface="Calibri"/>
                <a:ea typeface="Calibri"/>
                <a:cs typeface="Calibri"/>
                <a:sym typeface="Calibri"/>
              </a:rPr>
              <a:t>cuando hay una distribución imparcial y equitativa de costos y beneficios entre individuos y grupos. </a:t>
            </a:r>
            <a:endParaRPr b="0" i="0" sz="1600" u="none" cap="none" strike="noStrike">
              <a:solidFill>
                <a:schemeClr val="dk1"/>
              </a:solidFill>
              <a:latin typeface="Calibri"/>
              <a:ea typeface="Calibri"/>
              <a:cs typeface="Calibri"/>
              <a:sym typeface="Calibri"/>
            </a:endParaRPr>
          </a:p>
        </p:txBody>
      </p:sp>
      <p:sp>
        <p:nvSpPr>
          <p:cNvPr id="196" name="Google Shape;196;p15"/>
          <p:cNvSpPr/>
          <p:nvPr/>
        </p:nvSpPr>
        <p:spPr>
          <a:xfrm>
            <a:off x="503238" y="272747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01B1C3"/>
                </a:solidFill>
                <a:latin typeface="Calibri"/>
                <a:ea typeface="Calibri"/>
                <a:cs typeface="Calibri"/>
                <a:sym typeface="Calibri"/>
              </a:rPr>
              <a:t>03</a:t>
            </a:r>
            <a:endParaRPr b="1" i="0" sz="2400" u="none" cap="none" strike="noStrike">
              <a:solidFill>
                <a:srgbClr val="01B1C3"/>
              </a:solidFill>
              <a:latin typeface="Calibri"/>
              <a:ea typeface="Calibri"/>
              <a:cs typeface="Calibri"/>
              <a:sym typeface="Calibri"/>
            </a:endParaRPr>
          </a:p>
        </p:txBody>
      </p:sp>
      <p:grpSp>
        <p:nvGrpSpPr>
          <p:cNvPr id="197" name="Google Shape;197;p15"/>
          <p:cNvGrpSpPr/>
          <p:nvPr/>
        </p:nvGrpSpPr>
        <p:grpSpPr>
          <a:xfrm>
            <a:off x="988867" y="2838137"/>
            <a:ext cx="140792" cy="140258"/>
            <a:chOff x="3427964" y="2244682"/>
            <a:chExt cx="225891" cy="225034"/>
          </a:xfrm>
        </p:grpSpPr>
        <p:sp>
          <p:nvSpPr>
            <p:cNvPr id="186" name="Google Shape;186;p15"/>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 name="Google Shape;198;p15"/>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 name="Google Shape;205;p16"/>
          <p:cNvSpPr txBox="1"/>
          <p:nvPr/>
        </p:nvSpPr>
        <p:spPr>
          <a:xfrm>
            <a:off x="1008062" y="3169972"/>
            <a:ext cx="7274090"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ÉTICA ORGANIZACIONAL Y </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VALORES ÉTICOS EN LOS NEGOCIOS </a:t>
            </a:r>
            <a:endParaRPr b="0" i="0" sz="1400" u="none" cap="none" strike="noStrike">
              <a:solidFill>
                <a:srgbClr val="000000"/>
              </a:solidFill>
              <a:latin typeface="Arial"/>
              <a:ea typeface="Arial"/>
              <a:cs typeface="Arial"/>
              <a:sym typeface="Arial"/>
            </a:endParaRPr>
          </a:p>
        </p:txBody>
      </p:sp>
      <p:pic>
        <p:nvPicPr>
          <p:cNvPr id="206" name="Google Shape;206;p1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nvSpPr>
        <p:spPr>
          <a:xfrm>
            <a:off x="506537" y="916114"/>
            <a:ext cx="7870207" cy="1800493"/>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INTEGRIDAD Y LA PALABRA EMPEÑADA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 las virtudes naturales, prudencia, justicia y fortaleza, algunos pensadores agregaron las virtudes de la </a:t>
            </a:r>
            <a:r>
              <a:rPr b="1" i="0" lang="es-ES" sz="1600" u="none" cap="none" strike="noStrike">
                <a:solidFill>
                  <a:schemeClr val="dk1"/>
                </a:solidFill>
                <a:latin typeface="Calibri"/>
                <a:ea typeface="Calibri"/>
                <a:cs typeface="Calibri"/>
                <a:sym typeface="Calibri"/>
              </a:rPr>
              <a:t>ética empresarial </a:t>
            </a:r>
            <a:r>
              <a:rPr b="0" i="0" lang="es-ES" sz="1600" u="none" cap="none" strike="noStrike">
                <a:solidFill>
                  <a:schemeClr val="dk1"/>
                </a:solidFill>
                <a:latin typeface="Calibri"/>
                <a:ea typeface="Calibri"/>
                <a:cs typeface="Calibri"/>
                <a:sym typeface="Calibri"/>
              </a:rPr>
              <a:t>como el </a:t>
            </a:r>
            <a:r>
              <a:rPr b="0" i="1" lang="es-ES" sz="1600" u="none" cap="none" strike="noStrike">
                <a:solidFill>
                  <a:schemeClr val="dk1"/>
                </a:solidFill>
                <a:latin typeface="Calibri"/>
                <a:ea typeface="Calibri"/>
                <a:cs typeface="Calibri"/>
                <a:sym typeface="Calibri"/>
              </a:rPr>
              <a:t>‘modo de manifestar con los propios pensamientos, sentimientos y acciones los ideales y propósitos de la comunidad’, </a:t>
            </a:r>
            <a:r>
              <a:rPr b="0" i="0" lang="es-ES" sz="1600" u="none" cap="none" strike="noStrike">
                <a:solidFill>
                  <a:schemeClr val="dk1"/>
                </a:solidFill>
                <a:latin typeface="Calibri"/>
                <a:ea typeface="Calibri"/>
                <a:cs typeface="Calibri"/>
                <a:sym typeface="Calibri"/>
              </a:rPr>
              <a:t>citando entre otras la lealtad, el honor, la competencia, la justicia, el cuidado por los demás; </a:t>
            </a:r>
            <a:r>
              <a:rPr b="1" i="0" lang="es-ES" sz="1600" u="none" cap="none" strike="noStrike">
                <a:solidFill>
                  <a:schemeClr val="dk1"/>
                </a:solidFill>
                <a:latin typeface="Calibri"/>
                <a:ea typeface="Calibri"/>
                <a:cs typeface="Calibri"/>
                <a:sym typeface="Calibri"/>
              </a:rPr>
              <a:t>en los negocios son relevantes la integridad y el cumplimiento de la palabra empeñada</a:t>
            </a:r>
            <a:r>
              <a:rPr b="0" i="0" lang="es-E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13" name="Google Shape;213;p1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VALORES ÉTICOS EN LOS NEGOCIOS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nvSpPr>
        <p:spPr>
          <a:xfrm>
            <a:off x="507530" y="917106"/>
            <a:ext cx="3759670" cy="2292935"/>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¿PARA QUÉ SIRVEN LOS VALORES?</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Centro de Análisis para la Investigación en Innovación de México (CAIINNO), explica que “integrar los valores en los negocios desde que son emprendimientos genera muchos beneficios”, tanto para las empresas como para el país.</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31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20" name="Google Shape;220;p1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VALORES ÉTICOS EN LOS NEGOCIOS </a:t>
            </a:r>
            <a:endParaRPr b="0" i="0" sz="1400" u="none" cap="none" strike="noStrike">
              <a:solidFill>
                <a:srgbClr val="000000"/>
              </a:solidFill>
              <a:latin typeface="Arial"/>
              <a:ea typeface="Arial"/>
              <a:cs typeface="Arial"/>
              <a:sym typeface="Arial"/>
            </a:endParaRPr>
          </a:p>
        </p:txBody>
      </p:sp>
      <p:sp>
        <p:nvSpPr>
          <p:cNvPr id="221" name="Google Shape;221;p18"/>
          <p:cNvSpPr txBox="1"/>
          <p:nvPr/>
        </p:nvSpPr>
        <p:spPr>
          <a:xfrm flipH="1">
            <a:off x="4751387" y="4926211"/>
            <a:ext cx="3936251"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Se debe integrar los valores en los negocios desde que son emprendimientos. </a:t>
            </a:r>
            <a:r>
              <a:rPr b="0" i="0" lang="es-ES" sz="1000" u="none" cap="none" strike="noStrike">
                <a:solidFill>
                  <a:schemeClr val="dk1"/>
                </a:solidFill>
                <a:latin typeface="Calibri"/>
                <a:ea typeface="Calibri"/>
                <a:cs typeface="Calibri"/>
                <a:sym typeface="Calibri"/>
              </a:rPr>
              <a:t>(Crédito: YouTube)</a:t>
            </a:r>
            <a:endParaRPr b="0" i="0" sz="1400" u="none" cap="none" strike="noStrike">
              <a:solidFill>
                <a:srgbClr val="000000"/>
              </a:solidFill>
              <a:latin typeface="Arial"/>
              <a:ea typeface="Arial"/>
              <a:cs typeface="Arial"/>
              <a:sym typeface="Arial"/>
            </a:endParaRPr>
          </a:p>
        </p:txBody>
      </p:sp>
      <p:pic>
        <p:nvPicPr>
          <p:cNvPr id="222" name="Google Shape;222;p18"/>
          <p:cNvPicPr preferRelativeResize="0"/>
          <p:nvPr/>
        </p:nvPicPr>
        <p:blipFill rotWithShape="1">
          <a:blip r:embed="rId3">
            <a:alphaModFix/>
          </a:blip>
          <a:srcRect b="0" l="0" r="0" t="0"/>
          <a:stretch/>
        </p:blipFill>
        <p:spPr>
          <a:xfrm>
            <a:off x="4751388" y="485388"/>
            <a:ext cx="3924300" cy="43882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9"/>
          <p:cNvSpPr txBox="1"/>
          <p:nvPr/>
        </p:nvSpPr>
        <p:spPr>
          <a:xfrm>
            <a:off x="507655" y="919423"/>
            <a:ext cx="4573529" cy="246221"/>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BENEFICIOS DE LOS VALORES EN LOS NEGOCIOS</a:t>
            </a:r>
            <a:endParaRPr b="0" i="0" sz="1100" u="none" cap="none" strike="noStrike">
              <a:solidFill>
                <a:srgbClr val="262626"/>
              </a:solidFill>
              <a:latin typeface="Calibri"/>
              <a:ea typeface="Calibri"/>
              <a:cs typeface="Calibri"/>
              <a:sym typeface="Calibri"/>
            </a:endParaRPr>
          </a:p>
        </p:txBody>
      </p:sp>
      <p:sp>
        <p:nvSpPr>
          <p:cNvPr id="229" name="Google Shape;229;p1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VALORES ÉTICOS EN LOS NEGOCIOS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1277714" y="1469050"/>
            <a:ext cx="3473674"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Se creará una nueva cultura de la legalidad en los negocios.</a:t>
            </a:r>
            <a:endParaRPr b="0" i="0" sz="1500" u="none" cap="none" strike="noStrike">
              <a:solidFill>
                <a:schemeClr val="dk1"/>
              </a:solidFill>
              <a:latin typeface="Calibri"/>
              <a:ea typeface="Calibri"/>
              <a:cs typeface="Calibri"/>
              <a:sym typeface="Calibri"/>
            </a:endParaRPr>
          </a:p>
        </p:txBody>
      </p:sp>
      <p:sp>
        <p:nvSpPr>
          <p:cNvPr id="231" name="Google Shape;231;p19"/>
          <p:cNvSpPr/>
          <p:nvPr/>
        </p:nvSpPr>
        <p:spPr>
          <a:xfrm>
            <a:off x="503238" y="1406791"/>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01</a:t>
            </a:r>
            <a:endParaRPr b="1" i="0" sz="2400" u="none" cap="none" strike="noStrike">
              <a:solidFill>
                <a:srgbClr val="92C34D"/>
              </a:solidFill>
              <a:latin typeface="Calibri"/>
              <a:ea typeface="Calibri"/>
              <a:cs typeface="Calibri"/>
              <a:sym typeface="Calibri"/>
            </a:endParaRPr>
          </a:p>
        </p:txBody>
      </p:sp>
      <p:cxnSp>
        <p:nvCxnSpPr>
          <p:cNvPr id="232" name="Google Shape;232;p19"/>
          <p:cNvCxnSpPr>
            <a:endCxn id="233" idx="0"/>
          </p:cNvCxnSpPr>
          <p:nvPr/>
        </p:nvCxnSpPr>
        <p:spPr>
          <a:xfrm>
            <a:off x="1059263" y="1580687"/>
            <a:ext cx="0" cy="1852200"/>
          </a:xfrm>
          <a:prstGeom prst="straightConnector1">
            <a:avLst/>
          </a:prstGeom>
          <a:noFill/>
          <a:ln cap="flat" cmpd="sng" w="12700">
            <a:solidFill>
              <a:srgbClr val="92C34D"/>
            </a:solidFill>
            <a:prstDash val="solid"/>
            <a:round/>
            <a:headEnd len="sm" w="sm" type="none"/>
            <a:tailEnd len="sm" w="sm" type="none"/>
          </a:ln>
        </p:spPr>
      </p:cxnSp>
      <p:grpSp>
        <p:nvGrpSpPr>
          <p:cNvPr id="234" name="Google Shape;234;p19"/>
          <p:cNvGrpSpPr/>
          <p:nvPr/>
        </p:nvGrpSpPr>
        <p:grpSpPr>
          <a:xfrm>
            <a:off x="988867" y="1510830"/>
            <a:ext cx="140792" cy="140258"/>
            <a:chOff x="3427964" y="2244682"/>
            <a:chExt cx="225891" cy="225034"/>
          </a:xfrm>
        </p:grpSpPr>
        <p:sp>
          <p:nvSpPr>
            <p:cNvPr id="235" name="Google Shape;235;p19"/>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 name="Google Shape;236;p19"/>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37" name="Google Shape;237;p19"/>
          <p:cNvSpPr/>
          <p:nvPr/>
        </p:nvSpPr>
        <p:spPr>
          <a:xfrm>
            <a:off x="1277714" y="2205946"/>
            <a:ext cx="3473674"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Se crearán redes de empresarios que implementen valores, logrando un ecosistema sano y una competencia económica real. </a:t>
            </a:r>
            <a:endParaRPr b="0" i="0" sz="1500" u="none" cap="none" strike="noStrike">
              <a:solidFill>
                <a:schemeClr val="dk1"/>
              </a:solidFill>
              <a:latin typeface="Calibri"/>
              <a:ea typeface="Calibri"/>
              <a:cs typeface="Calibri"/>
              <a:sym typeface="Calibri"/>
            </a:endParaRPr>
          </a:p>
        </p:txBody>
      </p:sp>
      <p:sp>
        <p:nvSpPr>
          <p:cNvPr id="238" name="Google Shape;238;p19"/>
          <p:cNvSpPr/>
          <p:nvPr/>
        </p:nvSpPr>
        <p:spPr>
          <a:xfrm>
            <a:off x="503238" y="2143687"/>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02</a:t>
            </a:r>
            <a:endParaRPr b="1" i="0" sz="2400" u="none" cap="none" strike="noStrike">
              <a:solidFill>
                <a:srgbClr val="92C34D"/>
              </a:solidFill>
              <a:latin typeface="Calibri"/>
              <a:ea typeface="Calibri"/>
              <a:cs typeface="Calibri"/>
              <a:sym typeface="Calibri"/>
            </a:endParaRPr>
          </a:p>
        </p:txBody>
      </p:sp>
      <p:grpSp>
        <p:nvGrpSpPr>
          <p:cNvPr id="239" name="Google Shape;239;p19"/>
          <p:cNvGrpSpPr/>
          <p:nvPr/>
        </p:nvGrpSpPr>
        <p:grpSpPr>
          <a:xfrm>
            <a:off x="988867" y="2247726"/>
            <a:ext cx="140792" cy="140258"/>
            <a:chOff x="3427964" y="2244682"/>
            <a:chExt cx="225891" cy="225034"/>
          </a:xfrm>
        </p:grpSpPr>
        <p:sp>
          <p:nvSpPr>
            <p:cNvPr id="240" name="Google Shape;240;p19"/>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p19"/>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42" name="Google Shape;242;p19"/>
          <p:cNvSpPr/>
          <p:nvPr/>
        </p:nvSpPr>
        <p:spPr>
          <a:xfrm>
            <a:off x="1277714" y="3391107"/>
            <a:ext cx="3473674"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Se podrán identificar y eliminar las malas prácticas donde se encuentren y se castigará a quienes realicen actos ilegales. </a:t>
            </a:r>
            <a:endParaRPr b="0" i="0" sz="1500" u="none" cap="none" strike="noStrike">
              <a:solidFill>
                <a:schemeClr val="dk1"/>
              </a:solidFill>
              <a:latin typeface="Calibri"/>
              <a:ea typeface="Calibri"/>
              <a:cs typeface="Calibri"/>
              <a:sym typeface="Calibri"/>
            </a:endParaRPr>
          </a:p>
        </p:txBody>
      </p:sp>
      <p:sp>
        <p:nvSpPr>
          <p:cNvPr id="243" name="Google Shape;243;p19"/>
          <p:cNvSpPr/>
          <p:nvPr/>
        </p:nvSpPr>
        <p:spPr>
          <a:xfrm>
            <a:off x="503238" y="3328848"/>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03</a:t>
            </a:r>
            <a:endParaRPr b="1" i="0" sz="2400" u="none" cap="none" strike="noStrike">
              <a:solidFill>
                <a:srgbClr val="92C34D"/>
              </a:solidFill>
              <a:latin typeface="Calibri"/>
              <a:ea typeface="Calibri"/>
              <a:cs typeface="Calibri"/>
              <a:sym typeface="Calibri"/>
            </a:endParaRPr>
          </a:p>
        </p:txBody>
      </p:sp>
      <p:grpSp>
        <p:nvGrpSpPr>
          <p:cNvPr id="244" name="Google Shape;244;p19"/>
          <p:cNvGrpSpPr/>
          <p:nvPr/>
        </p:nvGrpSpPr>
        <p:grpSpPr>
          <a:xfrm>
            <a:off x="988867" y="3432887"/>
            <a:ext cx="140792" cy="140258"/>
            <a:chOff x="3427964" y="2244682"/>
            <a:chExt cx="225891" cy="225034"/>
          </a:xfrm>
        </p:grpSpPr>
        <p:sp>
          <p:nvSpPr>
            <p:cNvPr id="233" name="Google Shape;233;p19"/>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5" name="Google Shape;245;p19"/>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46" name="Google Shape;246;p19"/>
          <p:cNvPicPr preferRelativeResize="0"/>
          <p:nvPr/>
        </p:nvPicPr>
        <p:blipFill rotWithShape="1">
          <a:blip r:embed="rId3">
            <a:alphaModFix/>
          </a:blip>
          <a:srcRect b="0" l="0" r="12950" t="2532"/>
          <a:stretch/>
        </p:blipFill>
        <p:spPr>
          <a:xfrm>
            <a:off x="4751387" y="914837"/>
            <a:ext cx="3924301" cy="41368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3" name="Google Shape;63;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4" name="Google Shape;64;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 name="Google Shape;65;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300"/>
              <a:buFont typeface="Arial"/>
              <a:buNone/>
            </a:pPr>
            <a:r>
              <a:rPr b="0" i="0" lang="es-ES" sz="33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3300"/>
              <a:buFont typeface="Arial"/>
              <a:buNone/>
            </a:pPr>
            <a:r>
              <a:rPr b="1" i="0" lang="es-ES" sz="3300" u="none" cap="none" strike="noStrike">
                <a:solidFill>
                  <a:schemeClr val="lt1"/>
                </a:solidFill>
                <a:latin typeface="Arial"/>
                <a:ea typeface="Arial"/>
                <a:cs typeface="Arial"/>
                <a:sym typeface="Arial"/>
              </a:rPr>
              <a:t>DE LA SESIÓN</a:t>
            </a:r>
            <a:endParaRPr b="0" i="0" sz="1400" u="none" cap="none" strike="noStrike">
              <a:solidFill>
                <a:srgbClr val="000000"/>
              </a:solidFill>
              <a:latin typeface="Arial"/>
              <a:ea typeface="Arial"/>
              <a:cs typeface="Arial"/>
              <a:sym typeface="Arial"/>
            </a:endParaRPr>
          </a:p>
        </p:txBody>
      </p:sp>
      <p:pic>
        <p:nvPicPr>
          <p:cNvPr id="66" name="Google Shape;66;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nvSpPr>
        <p:spPr>
          <a:xfrm>
            <a:off x="507655" y="919423"/>
            <a:ext cx="4573529" cy="246221"/>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BENEFICIOS DE LOS VALORES EN LOS NEGOCIOS</a:t>
            </a:r>
            <a:endParaRPr b="0" i="0" sz="1100" u="none" cap="none" strike="noStrike">
              <a:solidFill>
                <a:srgbClr val="262626"/>
              </a:solidFill>
              <a:latin typeface="Calibri"/>
              <a:ea typeface="Calibri"/>
              <a:cs typeface="Calibri"/>
              <a:sym typeface="Calibri"/>
            </a:endParaRPr>
          </a:p>
        </p:txBody>
      </p:sp>
      <p:sp>
        <p:nvSpPr>
          <p:cNvPr id="253" name="Google Shape;253;p2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ORGANIZACIONAL Y VALORES ÉTICOS EN LOS NEGOCIOS </a:t>
            </a:r>
            <a:endParaRPr b="0" i="0" sz="1400" u="none" cap="none" strike="noStrike">
              <a:solidFill>
                <a:srgbClr val="000000"/>
              </a:solidFill>
              <a:latin typeface="Arial"/>
              <a:ea typeface="Arial"/>
              <a:cs typeface="Arial"/>
              <a:sym typeface="Arial"/>
            </a:endParaRPr>
          </a:p>
        </p:txBody>
      </p:sp>
      <p:sp>
        <p:nvSpPr>
          <p:cNvPr id="254" name="Google Shape;254;p20"/>
          <p:cNvSpPr/>
          <p:nvPr/>
        </p:nvSpPr>
        <p:spPr>
          <a:xfrm>
            <a:off x="1277714" y="1469050"/>
            <a:ext cx="3114899"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Se cambiaría la percepción de que las prácticas ilegales y la corrupción son comunes en los negocios.</a:t>
            </a:r>
            <a:endParaRPr b="0" i="0" sz="1400" u="none" cap="none" strike="noStrike">
              <a:solidFill>
                <a:schemeClr val="dk1"/>
              </a:solidFill>
              <a:latin typeface="Calibri"/>
              <a:ea typeface="Calibri"/>
              <a:cs typeface="Calibri"/>
              <a:sym typeface="Calibri"/>
            </a:endParaRPr>
          </a:p>
        </p:txBody>
      </p:sp>
      <p:sp>
        <p:nvSpPr>
          <p:cNvPr id="255" name="Google Shape;255;p20"/>
          <p:cNvSpPr/>
          <p:nvPr/>
        </p:nvSpPr>
        <p:spPr>
          <a:xfrm>
            <a:off x="503238" y="1387198"/>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04</a:t>
            </a:r>
            <a:endParaRPr b="1" i="0" sz="2400" u="none" cap="none" strike="noStrike">
              <a:solidFill>
                <a:srgbClr val="92C34D"/>
              </a:solidFill>
              <a:latin typeface="Calibri"/>
              <a:ea typeface="Calibri"/>
              <a:cs typeface="Calibri"/>
              <a:sym typeface="Calibri"/>
            </a:endParaRPr>
          </a:p>
        </p:txBody>
      </p:sp>
      <p:cxnSp>
        <p:nvCxnSpPr>
          <p:cNvPr id="256" name="Google Shape;256;p20"/>
          <p:cNvCxnSpPr>
            <a:stCxn id="257" idx="4"/>
            <a:endCxn id="258" idx="0"/>
          </p:cNvCxnSpPr>
          <p:nvPr/>
        </p:nvCxnSpPr>
        <p:spPr>
          <a:xfrm>
            <a:off x="1059263" y="1651088"/>
            <a:ext cx="0" cy="1782000"/>
          </a:xfrm>
          <a:prstGeom prst="straightConnector1">
            <a:avLst/>
          </a:prstGeom>
          <a:noFill/>
          <a:ln cap="flat" cmpd="sng" w="12700">
            <a:solidFill>
              <a:srgbClr val="92C34D"/>
            </a:solidFill>
            <a:prstDash val="solid"/>
            <a:round/>
            <a:headEnd len="sm" w="sm" type="none"/>
            <a:tailEnd len="sm" w="sm" type="none"/>
          </a:ln>
        </p:spPr>
      </p:cxnSp>
      <p:grpSp>
        <p:nvGrpSpPr>
          <p:cNvPr id="259" name="Google Shape;259;p20"/>
          <p:cNvGrpSpPr/>
          <p:nvPr/>
        </p:nvGrpSpPr>
        <p:grpSpPr>
          <a:xfrm>
            <a:off x="988867" y="1510830"/>
            <a:ext cx="140792" cy="140258"/>
            <a:chOff x="3427964" y="2244682"/>
            <a:chExt cx="225891" cy="225034"/>
          </a:xfrm>
        </p:grpSpPr>
        <p:sp>
          <p:nvSpPr>
            <p:cNvPr id="257" name="Google Shape;257;p20"/>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0" name="Google Shape;260;p20"/>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61" name="Google Shape;261;p20"/>
          <p:cNvSpPr/>
          <p:nvPr/>
        </p:nvSpPr>
        <p:spPr>
          <a:xfrm>
            <a:off x="1277714" y="2407741"/>
            <a:ext cx="3294286"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Se podría impedir que prácticas ilegales y corruptas detengan o impidan la generación, creación u operación de los negocios.</a:t>
            </a:r>
            <a:endParaRPr b="0" i="0" sz="1400" u="none" cap="none" strike="noStrike">
              <a:solidFill>
                <a:schemeClr val="dk1"/>
              </a:solidFill>
              <a:latin typeface="Calibri"/>
              <a:ea typeface="Calibri"/>
              <a:cs typeface="Calibri"/>
              <a:sym typeface="Calibri"/>
            </a:endParaRPr>
          </a:p>
        </p:txBody>
      </p:sp>
      <p:sp>
        <p:nvSpPr>
          <p:cNvPr id="262" name="Google Shape;262;p20"/>
          <p:cNvSpPr/>
          <p:nvPr/>
        </p:nvSpPr>
        <p:spPr>
          <a:xfrm>
            <a:off x="503238" y="2319358"/>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05</a:t>
            </a:r>
            <a:endParaRPr b="1" i="0" sz="2400" u="none" cap="none" strike="noStrike">
              <a:solidFill>
                <a:srgbClr val="92C34D"/>
              </a:solidFill>
              <a:latin typeface="Calibri"/>
              <a:ea typeface="Calibri"/>
              <a:cs typeface="Calibri"/>
              <a:sym typeface="Calibri"/>
            </a:endParaRPr>
          </a:p>
        </p:txBody>
      </p:sp>
      <p:grpSp>
        <p:nvGrpSpPr>
          <p:cNvPr id="263" name="Google Shape;263;p20"/>
          <p:cNvGrpSpPr/>
          <p:nvPr/>
        </p:nvGrpSpPr>
        <p:grpSpPr>
          <a:xfrm>
            <a:off x="988867" y="2449521"/>
            <a:ext cx="140792" cy="140258"/>
            <a:chOff x="3427964" y="2244682"/>
            <a:chExt cx="225891" cy="225034"/>
          </a:xfrm>
        </p:grpSpPr>
        <p:sp>
          <p:nvSpPr>
            <p:cNvPr id="264" name="Google Shape;264;p20"/>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 name="Google Shape;265;p20"/>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66" name="Google Shape;266;p20"/>
          <p:cNvSpPr/>
          <p:nvPr/>
        </p:nvSpPr>
        <p:spPr>
          <a:xfrm>
            <a:off x="1277714" y="3391225"/>
            <a:ext cx="3235503"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Se podría crear una marca colectiva que solo podrán obtener empresas que comprueben la integración de valores en sus negocios, volviéndose un elemento distintivo que genere una ventaja competitiva.</a:t>
            </a:r>
            <a:endParaRPr b="0" i="0" sz="1400" u="none" cap="none" strike="noStrike">
              <a:solidFill>
                <a:srgbClr val="000000"/>
              </a:solidFill>
              <a:latin typeface="Arial"/>
              <a:ea typeface="Arial"/>
              <a:cs typeface="Arial"/>
              <a:sym typeface="Arial"/>
            </a:endParaRPr>
          </a:p>
        </p:txBody>
      </p:sp>
      <p:sp>
        <p:nvSpPr>
          <p:cNvPr id="267" name="Google Shape;267;p20"/>
          <p:cNvSpPr/>
          <p:nvPr/>
        </p:nvSpPr>
        <p:spPr>
          <a:xfrm>
            <a:off x="503238" y="330284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92C34D"/>
                </a:solidFill>
                <a:latin typeface="Calibri"/>
                <a:ea typeface="Calibri"/>
                <a:cs typeface="Calibri"/>
                <a:sym typeface="Calibri"/>
              </a:rPr>
              <a:t>06</a:t>
            </a:r>
            <a:endParaRPr b="1" i="0" sz="2400" u="none" cap="none" strike="noStrike">
              <a:solidFill>
                <a:srgbClr val="92C34D"/>
              </a:solidFill>
              <a:latin typeface="Calibri"/>
              <a:ea typeface="Calibri"/>
              <a:cs typeface="Calibri"/>
              <a:sym typeface="Calibri"/>
            </a:endParaRPr>
          </a:p>
        </p:txBody>
      </p:sp>
      <p:grpSp>
        <p:nvGrpSpPr>
          <p:cNvPr id="268" name="Google Shape;268;p20"/>
          <p:cNvGrpSpPr/>
          <p:nvPr/>
        </p:nvGrpSpPr>
        <p:grpSpPr>
          <a:xfrm>
            <a:off x="988867" y="3433005"/>
            <a:ext cx="140792" cy="140258"/>
            <a:chOff x="3427964" y="2244682"/>
            <a:chExt cx="225891" cy="225034"/>
          </a:xfrm>
        </p:grpSpPr>
        <p:sp>
          <p:nvSpPr>
            <p:cNvPr id="258" name="Google Shape;258;p20"/>
            <p:cNvSpPr/>
            <p:nvPr/>
          </p:nvSpPr>
          <p:spPr>
            <a:xfrm>
              <a:off x="3427964" y="2244682"/>
              <a:ext cx="225891" cy="225034"/>
            </a:xfrm>
            <a:prstGeom prst="ellipse">
              <a:avLst/>
            </a:prstGeom>
            <a:solidFill>
              <a:schemeClr val="lt1"/>
            </a:solidFill>
            <a:ln cap="flat" cmpd="sng" w="19050">
              <a:solidFill>
                <a:srgbClr val="92C3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20"/>
            <p:cNvSpPr/>
            <p:nvPr/>
          </p:nvSpPr>
          <p:spPr>
            <a:xfrm>
              <a:off x="3482167" y="2298680"/>
              <a:ext cx="117483" cy="117037"/>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70" name="Google Shape;270;p20"/>
          <p:cNvPicPr preferRelativeResize="0"/>
          <p:nvPr/>
        </p:nvPicPr>
        <p:blipFill rotWithShape="1">
          <a:blip r:embed="rId3">
            <a:alphaModFix/>
          </a:blip>
          <a:srcRect b="0" l="0" r="12950" t="2532"/>
          <a:stretch/>
        </p:blipFill>
        <p:spPr>
          <a:xfrm>
            <a:off x="4751387" y="914837"/>
            <a:ext cx="3924301" cy="41368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1"/>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descr="Imagen que contiene Texto&#10;&#10;Descripción generada automáticamente" id="277" name="Google Shape;277;p21">
            <a:hlinkClick r:id="rId4"/>
          </p:cNvPr>
          <p:cNvPicPr preferRelativeResize="0"/>
          <p:nvPr/>
        </p:nvPicPr>
        <p:blipFill rotWithShape="1">
          <a:blip r:embed="rId5">
            <a:alphaModFix/>
          </a:blip>
          <a:srcRect b="0" l="0" r="0" t="8651"/>
          <a:stretch/>
        </p:blipFill>
        <p:spPr>
          <a:xfrm>
            <a:off x="1661485" y="1121051"/>
            <a:ext cx="5835906" cy="2790931"/>
          </a:xfrm>
          <a:prstGeom prst="roundRect">
            <a:avLst>
              <a:gd fmla="val 12665" name="adj"/>
            </a:avLst>
          </a:prstGeom>
          <a:noFill/>
          <a:ln>
            <a:noFill/>
          </a:ln>
        </p:spPr>
      </p:pic>
      <p:sp>
        <p:nvSpPr>
          <p:cNvPr id="278" name="Google Shape;278;p21"/>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LA EMPRESA QUE ESTAFÓ A TODO UN PAÍS: EL CASO ENRON </a:t>
            </a:r>
            <a:endParaRPr b="0" i="0" sz="1400" u="none" cap="none" strike="noStrike">
              <a:solidFill>
                <a:srgbClr val="000000"/>
              </a:solidFill>
              <a:latin typeface="Arial"/>
              <a:ea typeface="Arial"/>
              <a:cs typeface="Arial"/>
              <a:sym typeface="Arial"/>
            </a:endParaRPr>
          </a:p>
          <a:p>
            <a:pPr indent="0" lvl="0" marL="26670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https://www.youtube.com/watch?v=Lt1zwv1iD4M </a:t>
            </a:r>
            <a:endParaRPr b="0" i="0" sz="1000" u="none" cap="none" strike="noStrike">
              <a:solidFill>
                <a:srgbClr val="A5A5A5"/>
              </a:solidFill>
              <a:latin typeface="Calibri"/>
              <a:ea typeface="Calibri"/>
              <a:cs typeface="Calibri"/>
              <a:sym typeface="Calibri"/>
            </a:endParaRPr>
          </a:p>
        </p:txBody>
      </p:sp>
      <p:sp>
        <p:nvSpPr>
          <p:cNvPr id="279" name="Google Shape;279;p21"/>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280" name="Google Shape;280;p21"/>
          <p:cNvGrpSpPr/>
          <p:nvPr/>
        </p:nvGrpSpPr>
        <p:grpSpPr>
          <a:xfrm>
            <a:off x="514858" y="499074"/>
            <a:ext cx="131794" cy="132296"/>
            <a:chOff x="511902" y="912279"/>
            <a:chExt cx="281320" cy="282391"/>
          </a:xfrm>
        </p:grpSpPr>
        <p:sp>
          <p:nvSpPr>
            <p:cNvPr id="281" name="Google Shape;281;p21"/>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2" name="Google Shape;282;p21"/>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283" name="Google Shape;283;p21"/>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0" name="Google Shape;290;p22"/>
          <p:cNvSpPr txBox="1"/>
          <p:nvPr/>
        </p:nvSpPr>
        <p:spPr>
          <a:xfrm>
            <a:off x="1008062" y="3169972"/>
            <a:ext cx="672755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ÉTICA DE MERCADO Y ÉTICA EN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LOS NEGOCIOS INTERNACIONALES</a:t>
            </a:r>
            <a:endParaRPr b="0" i="0" sz="1400" u="none" cap="none" strike="noStrike">
              <a:solidFill>
                <a:srgbClr val="000000"/>
              </a:solidFill>
              <a:latin typeface="Arial"/>
              <a:ea typeface="Arial"/>
              <a:cs typeface="Arial"/>
              <a:sym typeface="Arial"/>
            </a:endParaRPr>
          </a:p>
        </p:txBody>
      </p:sp>
      <p:pic>
        <p:nvPicPr>
          <p:cNvPr id="291" name="Google Shape;291;p2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nvSpPr>
        <p:spPr>
          <a:xfrm>
            <a:off x="507530" y="916856"/>
            <a:ext cx="7890236" cy="1308050"/>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ÉTICA DE MERCADO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“Se refiere al comportamiento adecuado de las empresas al momento de competir, sin embarcarse en acciones ilícitas que perjudiquen a otros competidores. Esa manera de actuar está vinculada a los valores que posee el negocio, a las virtudes de sus dueños y directivos”.</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98" name="Google Shape;298;p2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4"/>
          <p:cNvSpPr txBox="1"/>
          <p:nvPr/>
        </p:nvSpPr>
        <p:spPr>
          <a:xfrm>
            <a:off x="4755661" y="917086"/>
            <a:ext cx="3886201" cy="1738938"/>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GERENCIA ÍNTEGRA  </a:t>
            </a:r>
            <a:endParaRPr b="0" i="0" sz="1400" u="none" cap="none" strike="noStrike">
              <a:solidFill>
                <a:srgbClr val="000000"/>
              </a:solidFill>
              <a:latin typeface="Arial"/>
              <a:ea typeface="Arial"/>
              <a:cs typeface="Arial"/>
              <a:sym typeface="Arial"/>
            </a:endParaRPr>
          </a:p>
          <a:p>
            <a:pPr indent="0" lvl="0" marL="11113"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 ética de mercado busca ofrecer bienes y servicios apegados a virtudes de eficiencia y eficacia. Pero esto es solo posible con una gerencia íntegra, con formación en valores”. </a:t>
            </a:r>
            <a:endParaRPr b="0" i="0" sz="1400" u="none" cap="none" strike="noStrike">
              <a:solidFill>
                <a:srgbClr val="000000"/>
              </a:solidFill>
              <a:latin typeface="Arial"/>
              <a:ea typeface="Arial"/>
              <a:cs typeface="Arial"/>
              <a:sym typeface="Arial"/>
            </a:endParaRPr>
          </a:p>
          <a:p>
            <a:pPr indent="0" lvl="0" marL="11113"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3175"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Una persona sentado en un escritorio&#10;&#10;Descripción generada automáticamente con confianza baja" id="305" name="Google Shape;305;p24"/>
          <p:cNvPicPr preferRelativeResize="0"/>
          <p:nvPr/>
        </p:nvPicPr>
        <p:blipFill rotWithShape="1">
          <a:blip r:embed="rId3">
            <a:alphaModFix/>
          </a:blip>
          <a:srcRect b="0" l="0" r="0" t="0"/>
          <a:stretch/>
        </p:blipFill>
        <p:spPr>
          <a:xfrm>
            <a:off x="512862" y="912812"/>
            <a:ext cx="3879751" cy="4035706"/>
          </a:xfrm>
          <a:prstGeom prst="rect">
            <a:avLst/>
          </a:prstGeom>
          <a:noFill/>
          <a:ln>
            <a:noFill/>
          </a:ln>
        </p:spPr>
      </p:pic>
      <p:sp>
        <p:nvSpPr>
          <p:cNvPr id="306" name="Google Shape;306;p2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
        <p:nvSpPr>
          <p:cNvPr id="307" name="Google Shape;307;p24"/>
          <p:cNvSpPr txBox="1"/>
          <p:nvPr/>
        </p:nvSpPr>
        <p:spPr>
          <a:xfrm flipH="1">
            <a:off x="512862" y="5080100"/>
            <a:ext cx="3936251"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Eficiencia y eficacia al servicio del mercado. </a:t>
            </a:r>
            <a:r>
              <a:rPr b="0" i="0" lang="es-ES" sz="1000" u="none" cap="none" strike="noStrike">
                <a:solidFill>
                  <a:schemeClr val="dk1"/>
                </a:solidFill>
                <a:latin typeface="Calibri"/>
                <a:ea typeface="Calibri"/>
                <a:cs typeface="Calibri"/>
                <a:sym typeface="Calibri"/>
              </a:rPr>
              <a:t>(Crédito: Tiqal)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nvSpPr>
        <p:spPr>
          <a:xfrm>
            <a:off x="2200968" y="1597025"/>
            <a:ext cx="5414826" cy="223138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OPERAR EN MÚLTIPLES NACIONES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2000"/>
              <a:buFont typeface="Arial"/>
              <a:buNone/>
            </a:pPr>
            <a:r>
              <a:rPr b="0" i="0" lang="es-ES" sz="2000" u="none" cap="none" strike="noStrike">
                <a:solidFill>
                  <a:schemeClr val="dk1"/>
                </a:solidFill>
                <a:latin typeface="Calibri"/>
                <a:ea typeface="Calibri"/>
                <a:cs typeface="Calibri"/>
                <a:sym typeface="Calibri"/>
              </a:rPr>
              <a:t>La globalización ha expandido las posibilidades que se vinculan al comercio internacional, así como que las organizaciones empresariales operen en múltiples naciones. Lo anterior ha motivado la necesidad de encontrar nuevas perspectivas sociales, económicas y éticas.</a:t>
            </a:r>
            <a:r>
              <a:rPr b="1" i="0" lang="es-ES" sz="20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314" name="Google Shape;314;p25"/>
          <p:cNvPicPr preferRelativeResize="0"/>
          <p:nvPr/>
        </p:nvPicPr>
        <p:blipFill rotWithShape="1">
          <a:blip r:embed="rId3">
            <a:alphaModFix/>
          </a:blip>
          <a:srcRect b="0" l="0" r="0" t="0"/>
          <a:stretch/>
        </p:blipFill>
        <p:spPr>
          <a:xfrm>
            <a:off x="1632792" y="1881528"/>
            <a:ext cx="411788" cy="338400"/>
          </a:xfrm>
          <a:prstGeom prst="rect">
            <a:avLst/>
          </a:prstGeom>
          <a:noFill/>
          <a:ln>
            <a:noFill/>
          </a:ln>
        </p:spPr>
      </p:pic>
      <p:pic>
        <p:nvPicPr>
          <p:cNvPr id="315" name="Google Shape;315;p25"/>
          <p:cNvPicPr preferRelativeResize="0"/>
          <p:nvPr/>
        </p:nvPicPr>
        <p:blipFill rotWithShape="1">
          <a:blip r:embed="rId3">
            <a:alphaModFix/>
          </a:blip>
          <a:srcRect b="0" l="0" r="0" t="0"/>
          <a:stretch/>
        </p:blipFill>
        <p:spPr>
          <a:xfrm rot="10800000">
            <a:off x="5415899" y="3608209"/>
            <a:ext cx="411788" cy="338400"/>
          </a:xfrm>
          <a:prstGeom prst="rect">
            <a:avLst/>
          </a:prstGeom>
          <a:noFill/>
          <a:ln>
            <a:noFill/>
          </a:ln>
        </p:spPr>
      </p:pic>
      <p:sp>
        <p:nvSpPr>
          <p:cNvPr id="316" name="Google Shape;316;p2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txBox="1"/>
          <p:nvPr/>
        </p:nvSpPr>
        <p:spPr>
          <a:xfrm>
            <a:off x="507742" y="917317"/>
            <a:ext cx="3889375" cy="2046714"/>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CRECIMIENTO EXPONENCIAL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“Las corporaciones empresariales están desarrollando sus operaciones comerciales y productivas alrededor del mundo y como consecuencia de ello, la interdependencia y su necesidad de interrelación han crecido de forma exponencial”.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pic>
        <p:nvPicPr>
          <p:cNvPr descr="Imagen que contiene persona, hombre, sostener, tablero&#10;&#10;Descripción generada automáticamente" id="323" name="Google Shape;323;p26"/>
          <p:cNvPicPr preferRelativeResize="0"/>
          <p:nvPr/>
        </p:nvPicPr>
        <p:blipFill rotWithShape="1">
          <a:blip r:embed="rId3">
            <a:alphaModFix/>
          </a:blip>
          <a:srcRect b="0" l="0" r="0" t="0"/>
          <a:stretch/>
        </p:blipFill>
        <p:spPr>
          <a:xfrm>
            <a:off x="4751388" y="481013"/>
            <a:ext cx="3924300" cy="4392613"/>
          </a:xfrm>
          <a:prstGeom prst="rect">
            <a:avLst/>
          </a:prstGeom>
          <a:noFill/>
          <a:ln>
            <a:noFill/>
          </a:ln>
        </p:spPr>
      </p:pic>
      <p:sp>
        <p:nvSpPr>
          <p:cNvPr id="324" name="Google Shape;324;p2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
        <p:nvSpPr>
          <p:cNvPr id="325" name="Google Shape;325;p26"/>
          <p:cNvSpPr txBox="1"/>
          <p:nvPr/>
        </p:nvSpPr>
        <p:spPr>
          <a:xfrm flipH="1">
            <a:off x="4756200" y="4928893"/>
            <a:ext cx="391948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El crecimiento exponencial necesita márgenes éticos.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Economía en Galicia)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nvSpPr>
        <p:spPr>
          <a:xfrm>
            <a:off x="507633" y="917209"/>
            <a:ext cx="3889376" cy="2292935"/>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RESPONSABILIDAD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Ese crecimiento “ha generado el incremento de la distancia entre los centros decisorios y los lugares que quedan afectados por las decisiones”, por lo que es necesario “estándares en cuanto a la forma responsable de hacer negocios, con independencia del lugar en los que estos se desarrollan”.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332" name="Google Shape;332;p2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
        <p:nvSpPr>
          <p:cNvPr id="333" name="Google Shape;333;p27"/>
          <p:cNvSpPr txBox="1"/>
          <p:nvPr/>
        </p:nvSpPr>
        <p:spPr>
          <a:xfrm flipH="1">
            <a:off x="4756200" y="4928893"/>
            <a:ext cx="391948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Las decisiones empresariales pueden afectar otras latitudes del planeta. </a:t>
            </a:r>
            <a:r>
              <a:rPr b="0" i="0" lang="es-ES" sz="1000" u="none" cap="none" strike="noStrike">
                <a:solidFill>
                  <a:schemeClr val="dk1"/>
                </a:solidFill>
                <a:latin typeface="Calibri"/>
                <a:ea typeface="Calibri"/>
                <a:cs typeface="Calibri"/>
                <a:sym typeface="Calibri"/>
              </a:rPr>
              <a:t>(Crédito: FreePNG)</a:t>
            </a:r>
            <a:endParaRPr b="0" i="0" sz="1400" u="none" cap="none" strike="noStrike">
              <a:solidFill>
                <a:srgbClr val="000000"/>
              </a:solidFill>
              <a:latin typeface="Arial"/>
              <a:ea typeface="Arial"/>
              <a:cs typeface="Arial"/>
              <a:sym typeface="Arial"/>
            </a:endParaRPr>
          </a:p>
        </p:txBody>
      </p:sp>
      <p:pic>
        <p:nvPicPr>
          <p:cNvPr id="334" name="Google Shape;334;p27"/>
          <p:cNvPicPr preferRelativeResize="0"/>
          <p:nvPr/>
        </p:nvPicPr>
        <p:blipFill rotWithShape="1">
          <a:blip r:embed="rId3">
            <a:alphaModFix/>
          </a:blip>
          <a:srcRect b="-5" l="0" r="0" t="0"/>
          <a:stretch/>
        </p:blipFill>
        <p:spPr>
          <a:xfrm>
            <a:off x="4751388" y="481013"/>
            <a:ext cx="3924300" cy="43926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
        <p:nvSpPr>
          <p:cNvPr id="341" name="Google Shape;341;p28"/>
          <p:cNvSpPr txBox="1"/>
          <p:nvPr/>
        </p:nvSpPr>
        <p:spPr>
          <a:xfrm>
            <a:off x="2083185" y="1597025"/>
            <a:ext cx="4979769" cy="240065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En contra a lo que popularmente se piensa, existe un interés genuino en la mejora del entorno social en el que las empresas operan, entorno que cada vez está más globalizado. En pleno siglo XXI hablamos de modelos empresariales y económicos sostenibles y no solo de modelos rentables.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11725" marR="0" rtl="0" algn="r">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342" name="Google Shape;342;p28"/>
          <p:cNvPicPr preferRelativeResize="0"/>
          <p:nvPr/>
        </p:nvPicPr>
        <p:blipFill rotWithShape="1">
          <a:blip r:embed="rId3">
            <a:alphaModFix/>
          </a:blip>
          <a:srcRect b="0" l="0" r="0" t="0"/>
          <a:stretch/>
        </p:blipFill>
        <p:spPr>
          <a:xfrm>
            <a:off x="1552279" y="1427825"/>
            <a:ext cx="411788" cy="338400"/>
          </a:xfrm>
          <a:prstGeom prst="rect">
            <a:avLst/>
          </a:prstGeom>
          <a:noFill/>
          <a:ln>
            <a:noFill/>
          </a:ln>
        </p:spPr>
      </p:pic>
      <p:pic>
        <p:nvPicPr>
          <p:cNvPr id="343" name="Google Shape;343;p28"/>
          <p:cNvPicPr preferRelativeResize="0"/>
          <p:nvPr/>
        </p:nvPicPr>
        <p:blipFill rotWithShape="1">
          <a:blip r:embed="rId3">
            <a:alphaModFix/>
          </a:blip>
          <a:srcRect b="0" l="0" r="0" t="0"/>
          <a:stretch/>
        </p:blipFill>
        <p:spPr>
          <a:xfrm rot="10800000">
            <a:off x="5006674" y="3068144"/>
            <a:ext cx="411788" cy="3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Un grupo de folletos sobre una superficie de metal&#10;&#10;Descripción generada automáticamente con confianza baja" id="349" name="Google Shape;349;p29"/>
          <p:cNvPicPr preferRelativeResize="0"/>
          <p:nvPr/>
        </p:nvPicPr>
        <p:blipFill rotWithShape="1">
          <a:blip r:embed="rId3">
            <a:alphaModFix/>
          </a:blip>
          <a:srcRect b="0" l="0" r="0" t="0"/>
          <a:stretch/>
        </p:blipFill>
        <p:spPr>
          <a:xfrm>
            <a:off x="4751388" y="491523"/>
            <a:ext cx="3924300" cy="4380655"/>
          </a:xfrm>
          <a:prstGeom prst="rect">
            <a:avLst/>
          </a:prstGeom>
          <a:noFill/>
          <a:ln>
            <a:noFill/>
          </a:ln>
        </p:spPr>
      </p:pic>
      <p:sp>
        <p:nvSpPr>
          <p:cNvPr id="350" name="Google Shape;350;p2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DE MERCADO Y ÉTICA EN LOS NEGOCIOS INTERNACIONALES</a:t>
            </a:r>
            <a:endParaRPr b="0" i="0" sz="1400" u="none" cap="none" strike="noStrike">
              <a:solidFill>
                <a:srgbClr val="000000"/>
              </a:solidFill>
              <a:latin typeface="Arial"/>
              <a:ea typeface="Arial"/>
              <a:cs typeface="Arial"/>
              <a:sym typeface="Arial"/>
            </a:endParaRPr>
          </a:p>
        </p:txBody>
      </p:sp>
      <p:sp>
        <p:nvSpPr>
          <p:cNvPr id="351" name="Google Shape;351;p29"/>
          <p:cNvSpPr txBox="1"/>
          <p:nvPr/>
        </p:nvSpPr>
        <p:spPr>
          <a:xfrm>
            <a:off x="506675" y="916251"/>
            <a:ext cx="3889376" cy="3277820"/>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DOS REQUISITOS </a:t>
            </a:r>
            <a:endParaRPr b="0" i="0" sz="1400" u="none" cap="none" strike="noStrike">
              <a:solidFill>
                <a:srgbClr val="000000"/>
              </a:solidFill>
              <a:latin typeface="Arial"/>
              <a:ea typeface="Arial"/>
              <a:cs typeface="Arial"/>
              <a:sym typeface="Arial"/>
            </a:endParaRPr>
          </a:p>
          <a:p>
            <a:pPr indent="-176213" lvl="0" marL="17938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Para “el Dutch Social and Economic Council, una compañía es </a:t>
            </a:r>
            <a:r>
              <a:rPr b="1" i="0" lang="es-ES" sz="1600" u="none" cap="none" strike="noStrike">
                <a:solidFill>
                  <a:schemeClr val="dk1"/>
                </a:solidFill>
                <a:latin typeface="Calibri"/>
                <a:ea typeface="Calibri"/>
                <a:cs typeface="Calibri"/>
                <a:sym typeface="Calibri"/>
              </a:rPr>
              <a:t>socialmente responsable </a:t>
            </a:r>
            <a:r>
              <a:rPr b="0" i="0" lang="es-ES" sz="1600" u="none" cap="none" strike="noStrike">
                <a:solidFill>
                  <a:schemeClr val="dk1"/>
                </a:solidFill>
                <a:latin typeface="Calibri"/>
                <a:ea typeface="Calibri"/>
                <a:cs typeface="Calibri"/>
                <a:sym typeface="Calibri"/>
              </a:rPr>
              <a:t>si cumple dos requisitos: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17488" lvl="1" marL="404813"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chemeClr val="dk1"/>
                </a:solidFill>
                <a:latin typeface="Calibri"/>
                <a:ea typeface="Calibri"/>
                <a:cs typeface="Calibri"/>
                <a:sym typeface="Calibri"/>
              </a:rPr>
              <a:t>Mantiene relaciones de transparencia, diálogo y respuesta a las demandas sociales de varias partes interesadas… </a:t>
            </a:r>
            <a:endParaRPr b="0" i="0" sz="1400" u="none" cap="none" strike="noStrike">
              <a:solidFill>
                <a:srgbClr val="000000"/>
              </a:solidFill>
              <a:latin typeface="Arial"/>
              <a:ea typeface="Arial"/>
              <a:cs typeface="Arial"/>
              <a:sym typeface="Arial"/>
            </a:endParaRPr>
          </a:p>
          <a:p>
            <a:pPr indent="-217488" lvl="1" marL="404813"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chemeClr val="dk1"/>
                </a:solidFill>
                <a:latin typeface="Calibri"/>
                <a:ea typeface="Calibri"/>
                <a:cs typeface="Calibri"/>
                <a:sym typeface="Calibri"/>
              </a:rPr>
              <a:t>… Conscientemente busca objetivos de negocio que fomenten la creación de valor considerando tres dimensiones, </a:t>
            </a:r>
            <a:r>
              <a:rPr b="1" i="0" lang="es-ES" sz="1600" u="none" cap="none" strike="noStrike">
                <a:solidFill>
                  <a:schemeClr val="dk1"/>
                </a:solidFill>
                <a:latin typeface="Calibri"/>
                <a:ea typeface="Calibri"/>
                <a:cs typeface="Calibri"/>
                <a:sym typeface="Calibri"/>
              </a:rPr>
              <a:t>beneficio, gente y planeta,</a:t>
            </a:r>
            <a:r>
              <a:rPr b="0" i="0" lang="es-ES" sz="1600" u="none" cap="none" strike="noStrike">
                <a:solidFill>
                  <a:schemeClr val="dk1"/>
                </a:solidFill>
                <a:latin typeface="Calibri"/>
                <a:ea typeface="Calibri"/>
                <a:cs typeface="Calibri"/>
                <a:sym typeface="Calibri"/>
              </a:rPr>
              <a:t> con lo que conseguirán la prosperidad social a largo plazo”.</a:t>
            </a:r>
            <a:endParaRPr b="0" i="0" sz="1400" u="none" cap="none" strike="noStrike">
              <a:solidFill>
                <a:srgbClr val="000000"/>
              </a:solidFill>
              <a:latin typeface="Arial"/>
              <a:ea typeface="Arial"/>
              <a:cs typeface="Arial"/>
              <a:sym typeface="Arial"/>
            </a:endParaRPr>
          </a:p>
        </p:txBody>
      </p:sp>
      <p:sp>
        <p:nvSpPr>
          <p:cNvPr id="352" name="Google Shape;352;p29"/>
          <p:cNvSpPr txBox="1"/>
          <p:nvPr/>
        </p:nvSpPr>
        <p:spPr>
          <a:xfrm flipH="1">
            <a:off x="4756200" y="5077997"/>
            <a:ext cx="3919488"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Beneficio, gente y planeta en la creación de valor. </a:t>
            </a:r>
            <a:r>
              <a:rPr b="0" i="0" lang="es-ES" sz="1000" u="none" cap="none" strike="noStrike">
                <a:solidFill>
                  <a:schemeClr val="dk1"/>
                </a:solidFill>
                <a:latin typeface="Calibri"/>
                <a:ea typeface="Calibri"/>
                <a:cs typeface="Calibri"/>
                <a:sym typeface="Calibri"/>
              </a:rPr>
              <a:t>(Crédito: SER)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 name="Google Shape;74;p3"/>
          <p:cNvSpPr txBox="1"/>
          <p:nvPr/>
        </p:nvSpPr>
        <p:spPr>
          <a:xfrm>
            <a:off x="1282299" y="918372"/>
            <a:ext cx="5568082" cy="301621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Durante esta sesión: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Entenderás por qué son importantes los criterios éticos</a:t>
            </a:r>
            <a:r>
              <a:rPr b="0" i="0" lang="es-ES" sz="1400" u="none" cap="none" strike="noStrike">
                <a:solidFill>
                  <a:srgbClr val="262626"/>
                </a:solidFill>
                <a:latin typeface="Calibri"/>
                <a:ea typeface="Calibri"/>
                <a:cs typeface="Calibri"/>
                <a:sym typeface="Calibri"/>
              </a:rPr>
              <a:t> en la organización.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Aprenderás por qué se aplican la ética organizacional </a:t>
            </a:r>
            <a:r>
              <a:rPr b="0" i="0" lang="es-ES" sz="1400" u="none" cap="none" strike="noStrike">
                <a:solidFill>
                  <a:srgbClr val="262626"/>
                </a:solidFill>
                <a:latin typeface="Calibri"/>
                <a:ea typeface="Calibri"/>
                <a:cs typeface="Calibri"/>
                <a:sym typeface="Calibri"/>
              </a:rPr>
              <a:t>y ética en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los negocios.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Comprenderás la relevancia de la ética organizacional</a:t>
            </a:r>
            <a:r>
              <a:rPr b="0" i="0" lang="es-ES" sz="1400" u="none" cap="none" strike="noStrike">
                <a:solidFill>
                  <a:srgbClr val="262626"/>
                </a:solidFill>
                <a:latin typeface="Calibri"/>
                <a:ea typeface="Calibri"/>
                <a:cs typeface="Calibri"/>
                <a:sym typeface="Calibri"/>
              </a:rPr>
              <a:t> y los valores éticos en los negocios.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Sabrás la importancia de la ética de mercado</a:t>
            </a:r>
            <a:r>
              <a:rPr b="0" i="0" lang="es-ES" sz="1400" u="none" cap="none" strike="noStrike">
                <a:solidFill>
                  <a:srgbClr val="262626"/>
                </a:solidFill>
                <a:latin typeface="Calibri"/>
                <a:ea typeface="Calibri"/>
                <a:cs typeface="Calibri"/>
                <a:sym typeface="Calibri"/>
              </a:rPr>
              <a:t> y de la ética en los negocios internacionales.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Aprenderás cómo es la ética con los stakeholders y clientes. </a:t>
            </a:r>
            <a:endParaRPr b="0" i="0" sz="1400" u="none" cap="none" strike="noStrike">
              <a:solidFill>
                <a:srgbClr val="000000"/>
              </a:solidFill>
              <a:latin typeface="Arial"/>
              <a:ea typeface="Arial"/>
              <a:cs typeface="Arial"/>
              <a:sym typeface="Arial"/>
            </a:endParaRPr>
          </a:p>
        </p:txBody>
      </p:sp>
      <p:pic>
        <p:nvPicPr>
          <p:cNvPr id="75" name="Google Shape;75;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6" name="Google Shape;76;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7" name="Google Shape;77;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8" name="Google Shape;78;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9" name="Google Shape;359;p30"/>
          <p:cNvSpPr txBox="1"/>
          <p:nvPr/>
        </p:nvSpPr>
        <p:spPr>
          <a:xfrm>
            <a:off x="1008062" y="3169972"/>
            <a:ext cx="672755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ÉTICA CON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LOS STAKEHOLDERS Y CLIENTES</a:t>
            </a:r>
            <a:endParaRPr b="0" i="0" sz="1400" u="none" cap="none" strike="noStrike">
              <a:solidFill>
                <a:srgbClr val="000000"/>
              </a:solidFill>
              <a:latin typeface="Arial"/>
              <a:ea typeface="Arial"/>
              <a:cs typeface="Arial"/>
              <a:sym typeface="Arial"/>
            </a:endParaRPr>
          </a:p>
        </p:txBody>
      </p:sp>
      <p:pic>
        <p:nvPicPr>
          <p:cNvPr id="360" name="Google Shape;360;p3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nvSpPr>
        <p:spPr>
          <a:xfrm>
            <a:off x="507249" y="916824"/>
            <a:ext cx="3885364" cy="2231380"/>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LOS STAKEHOLDERS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R. Edward Freeman “fue el primero que identifica la necesidad de considerar las necesidades de los diferentes stakeholders (partes interesadas) en un entorno cada vez más cambiante y en configurar dicha acción como una política estratégica”.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3175" marR="0" rtl="0" algn="l">
              <a:lnSpc>
                <a:spcPct val="100000"/>
              </a:lnSpc>
              <a:spcBef>
                <a:spcPts val="0"/>
              </a:spcBef>
              <a:spcAft>
                <a:spcPts val="0"/>
              </a:spcAft>
              <a:buClr>
                <a:srgbClr val="000000"/>
              </a:buClr>
              <a:buSzPts val="1200"/>
              <a:buFont typeface="Arial"/>
              <a:buNone/>
            </a:pPr>
            <a:r>
              <a:rPr b="0" i="0" lang="es-ES" sz="12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7" name="Google Shape;367;p31"/>
          <p:cNvSpPr txBox="1"/>
          <p:nvPr/>
        </p:nvSpPr>
        <p:spPr>
          <a:xfrm flipH="1">
            <a:off x="4755681" y="5079038"/>
            <a:ext cx="3899089"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El filósofo estadounidense Edward Freeman. </a:t>
            </a:r>
            <a:r>
              <a:rPr b="0" i="0" lang="es-ES" sz="1000" u="none" cap="none" strike="noStrike">
                <a:solidFill>
                  <a:schemeClr val="dk1"/>
                </a:solidFill>
                <a:latin typeface="Calibri"/>
                <a:ea typeface="Calibri"/>
                <a:cs typeface="Calibri"/>
                <a:sym typeface="Calibri"/>
              </a:rPr>
              <a:t>(Crédito: Darden Blogs)</a:t>
            </a:r>
            <a:endParaRPr b="0" i="0" sz="1400" u="none" cap="none" strike="noStrike">
              <a:solidFill>
                <a:srgbClr val="000000"/>
              </a:solidFill>
              <a:latin typeface="Arial"/>
              <a:ea typeface="Arial"/>
              <a:cs typeface="Arial"/>
              <a:sym typeface="Arial"/>
            </a:endParaRPr>
          </a:p>
        </p:txBody>
      </p:sp>
      <p:pic>
        <p:nvPicPr>
          <p:cNvPr descr="Cara de un hombre con un traje de color gris&#10;&#10;Descripción generada automáticamente con confianza baja" id="368" name="Google Shape;368;p31"/>
          <p:cNvPicPr preferRelativeResize="0"/>
          <p:nvPr/>
        </p:nvPicPr>
        <p:blipFill rotWithShape="1">
          <a:blip r:embed="rId3">
            <a:alphaModFix/>
          </a:blip>
          <a:srcRect b="0" l="0" r="0" t="0"/>
          <a:stretch/>
        </p:blipFill>
        <p:spPr>
          <a:xfrm>
            <a:off x="4757605" y="485306"/>
            <a:ext cx="3918083" cy="4392612"/>
          </a:xfrm>
          <a:prstGeom prst="rect">
            <a:avLst/>
          </a:prstGeom>
          <a:noFill/>
          <a:ln>
            <a:noFill/>
          </a:ln>
        </p:spPr>
      </p:pic>
      <p:sp>
        <p:nvSpPr>
          <p:cNvPr id="369" name="Google Shape;369;p3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nvSpPr>
        <p:spPr>
          <a:xfrm>
            <a:off x="507374" y="916951"/>
            <a:ext cx="8168314" cy="969496"/>
          </a:xfrm>
          <a:prstGeom prst="rect">
            <a:avLst/>
          </a:prstGeom>
          <a:noFill/>
          <a:ln>
            <a:noFill/>
          </a:ln>
        </p:spPr>
        <p:txBody>
          <a:bodyPr anchorCtr="0" anchor="t" bIns="0" lIns="0" spcFirstLastPara="1" rIns="0" wrap="square" tIns="0">
            <a:spAutoFit/>
          </a:bodyPr>
          <a:lstStyle/>
          <a:p>
            <a:pPr indent="-11113"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STAKEHOLDER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Tomando en cuenta la teoría de E. Freeman, para Mariano Terzolo un stakeholder “es cualquier grupo o individuo que puede afectar o ser afectado por el logro de los objetivos de la organización”.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62626"/>
              </a:solidFill>
              <a:latin typeface="Calibri"/>
              <a:ea typeface="Calibri"/>
              <a:cs typeface="Calibri"/>
              <a:sym typeface="Calibri"/>
            </a:endParaRPr>
          </a:p>
        </p:txBody>
      </p:sp>
      <p:sp>
        <p:nvSpPr>
          <p:cNvPr id="376" name="Google Shape;376;p3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
        <p:nvSpPr>
          <p:cNvPr id="377" name="Google Shape;377;p32"/>
          <p:cNvSpPr txBox="1"/>
          <p:nvPr/>
        </p:nvSpPr>
        <p:spPr>
          <a:xfrm flipH="1">
            <a:off x="506413" y="5082534"/>
            <a:ext cx="3899089"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Los stakeholders más presentes o comunes. </a:t>
            </a:r>
            <a:r>
              <a:rPr b="0" i="0" lang="es-ES" sz="1000" u="none" cap="none" strike="noStrike">
                <a:solidFill>
                  <a:schemeClr val="dk1"/>
                </a:solidFill>
                <a:latin typeface="Calibri"/>
                <a:ea typeface="Calibri"/>
                <a:cs typeface="Calibri"/>
                <a:sym typeface="Calibri"/>
              </a:rPr>
              <a:t>(Crédito: wix.com)</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3588904" y="2353312"/>
            <a:ext cx="1946940" cy="1983331"/>
          </a:xfrm>
          <a:prstGeom prst="ellipse">
            <a:avLst/>
          </a:prstGeom>
          <a:noFill/>
          <a:ln cap="flat" cmpd="sng" w="28575">
            <a:solidFill>
              <a:srgbClr val="808799">
                <a:alpha val="53333"/>
              </a:srgbClr>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9" name="Google Shape;379;p32"/>
          <p:cNvSpPr/>
          <p:nvPr/>
        </p:nvSpPr>
        <p:spPr>
          <a:xfrm>
            <a:off x="1755218" y="2134090"/>
            <a:ext cx="1796104" cy="622866"/>
          </a:xfrm>
          <a:prstGeom prst="roundRect">
            <a:avLst>
              <a:gd fmla="val 47824" name="adj"/>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2C3"/>
                </a:solidFill>
                <a:latin typeface="Calibri"/>
                <a:ea typeface="Calibri"/>
                <a:cs typeface="Calibri"/>
                <a:sym typeface="Calibri"/>
              </a:rPr>
              <a:t>Clientes/</a:t>
            </a:r>
            <a:br>
              <a:rPr b="1" i="0" lang="es-ES" sz="1400" u="none" cap="none" strike="noStrike">
                <a:solidFill>
                  <a:srgbClr val="00B2C3"/>
                </a:solidFill>
                <a:latin typeface="Calibri"/>
                <a:ea typeface="Calibri"/>
                <a:cs typeface="Calibri"/>
                <a:sym typeface="Calibri"/>
              </a:rPr>
            </a:br>
            <a:r>
              <a:rPr b="1" i="0" lang="es-ES" sz="1400" u="none" cap="none" strike="noStrike">
                <a:solidFill>
                  <a:srgbClr val="00B2C3"/>
                </a:solidFill>
                <a:latin typeface="Calibri"/>
                <a:ea typeface="Calibri"/>
                <a:cs typeface="Calibri"/>
                <a:sym typeface="Calibri"/>
              </a:rPr>
              <a:t>Ahorristas</a:t>
            </a:r>
            <a:endParaRPr b="0" i="0" sz="1400" u="none" cap="none" strike="noStrike">
              <a:solidFill>
                <a:srgbClr val="000000"/>
              </a:solidFill>
              <a:latin typeface="Arial"/>
              <a:ea typeface="Arial"/>
              <a:cs typeface="Arial"/>
              <a:sym typeface="Arial"/>
            </a:endParaRPr>
          </a:p>
        </p:txBody>
      </p:sp>
      <p:sp>
        <p:nvSpPr>
          <p:cNvPr id="380" name="Google Shape;380;p32"/>
          <p:cNvSpPr/>
          <p:nvPr/>
        </p:nvSpPr>
        <p:spPr>
          <a:xfrm>
            <a:off x="2974039" y="2121850"/>
            <a:ext cx="643428" cy="64098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1" name="Google Shape;381;p32"/>
          <p:cNvSpPr/>
          <p:nvPr/>
        </p:nvSpPr>
        <p:spPr>
          <a:xfrm>
            <a:off x="1434731" y="2984537"/>
            <a:ext cx="1833403" cy="622866"/>
          </a:xfrm>
          <a:prstGeom prst="roundRect">
            <a:avLst>
              <a:gd fmla="val 47824" name="adj"/>
            </a:avLst>
          </a:prstGeom>
          <a:solidFill>
            <a:schemeClr val="lt1"/>
          </a:solidFill>
          <a:ln cap="flat" cmpd="sng" w="19050">
            <a:solidFill>
              <a:srgbClr val="8EC540"/>
            </a:solidFill>
            <a:prstDash val="solid"/>
            <a:round/>
            <a:headEnd len="sm" w="sm" type="none"/>
            <a:tailEnd len="sm" w="sm" type="none"/>
          </a:ln>
        </p:spPr>
        <p:txBody>
          <a:bodyPr anchorCtr="0" anchor="ctr" bIns="45700" lIns="91425" spcFirstLastPara="1" rIns="91425" wrap="square" tIns="45700">
            <a:noAutofit/>
          </a:bodyPr>
          <a:lstStyle/>
          <a:p>
            <a:pPr indent="-4763" lvl="0" marL="4763" marR="0" rtl="0" algn="l">
              <a:lnSpc>
                <a:spcPct val="90000"/>
              </a:lnSpc>
              <a:spcBef>
                <a:spcPts val="0"/>
              </a:spcBef>
              <a:spcAft>
                <a:spcPts val="0"/>
              </a:spcAft>
              <a:buClr>
                <a:srgbClr val="000000"/>
              </a:buClr>
              <a:buSzPts val="1400"/>
              <a:buFont typeface="Arial"/>
              <a:buNone/>
            </a:pPr>
            <a:r>
              <a:rPr b="1" i="0" lang="es-ES" sz="1400" u="none" cap="none" strike="noStrike">
                <a:solidFill>
                  <a:srgbClr val="8EC540"/>
                </a:solidFill>
                <a:latin typeface="Calibri"/>
                <a:ea typeface="Calibri"/>
                <a:cs typeface="Calibri"/>
                <a:sym typeface="Calibri"/>
              </a:rPr>
              <a:t>Competidores</a:t>
            </a:r>
            <a:endParaRPr b="0" i="0" sz="1400" u="none" cap="none" strike="noStrike">
              <a:solidFill>
                <a:srgbClr val="000000"/>
              </a:solidFill>
              <a:latin typeface="Arial"/>
              <a:ea typeface="Arial"/>
              <a:cs typeface="Arial"/>
              <a:sym typeface="Arial"/>
            </a:endParaRPr>
          </a:p>
        </p:txBody>
      </p:sp>
      <p:sp>
        <p:nvSpPr>
          <p:cNvPr id="382" name="Google Shape;382;p32"/>
          <p:cNvSpPr/>
          <p:nvPr/>
        </p:nvSpPr>
        <p:spPr>
          <a:xfrm>
            <a:off x="2690851" y="2972297"/>
            <a:ext cx="643428" cy="640987"/>
          </a:xfrm>
          <a:prstGeom prst="ellipse">
            <a:avLst/>
          </a:prstGeom>
          <a:solidFill>
            <a:srgbClr val="8EC5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3" name="Google Shape;383;p32"/>
          <p:cNvSpPr/>
          <p:nvPr/>
        </p:nvSpPr>
        <p:spPr>
          <a:xfrm>
            <a:off x="1652480" y="3856916"/>
            <a:ext cx="1903708" cy="622866"/>
          </a:xfrm>
          <a:prstGeom prst="roundRect">
            <a:avLst>
              <a:gd fmla="val 47824" name="adj"/>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714FA0"/>
                </a:solidFill>
                <a:latin typeface="Calibri"/>
                <a:ea typeface="Calibri"/>
                <a:cs typeface="Calibri"/>
                <a:sym typeface="Calibri"/>
              </a:rPr>
              <a:t>Estado y entes reguladores</a:t>
            </a:r>
            <a:endParaRPr b="1" i="0" sz="1400" u="none" cap="none" strike="noStrike">
              <a:solidFill>
                <a:srgbClr val="714FA0"/>
              </a:solidFill>
              <a:latin typeface="Calibri"/>
              <a:ea typeface="Calibri"/>
              <a:cs typeface="Calibri"/>
              <a:sym typeface="Calibri"/>
            </a:endParaRPr>
          </a:p>
        </p:txBody>
      </p:sp>
      <p:sp>
        <p:nvSpPr>
          <p:cNvPr id="384" name="Google Shape;384;p32"/>
          <p:cNvSpPr/>
          <p:nvPr/>
        </p:nvSpPr>
        <p:spPr>
          <a:xfrm>
            <a:off x="2978905" y="3844676"/>
            <a:ext cx="643428" cy="64098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5" name="Google Shape;385;p32"/>
          <p:cNvSpPr/>
          <p:nvPr/>
        </p:nvSpPr>
        <p:spPr>
          <a:xfrm>
            <a:off x="5783966" y="3489873"/>
            <a:ext cx="1823671" cy="622866"/>
          </a:xfrm>
          <a:prstGeom prst="roundRect">
            <a:avLst>
              <a:gd fmla="val 47824" name="adj"/>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138112" lvl="0" marL="673100" marR="0" rtl="0" algn="l">
              <a:lnSpc>
                <a:spcPct val="9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Accionistas</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5745387" y="3477634"/>
            <a:ext cx="643428" cy="64098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7" name="Google Shape;387;p32"/>
          <p:cNvSpPr/>
          <p:nvPr/>
        </p:nvSpPr>
        <p:spPr>
          <a:xfrm>
            <a:off x="5756504" y="2712063"/>
            <a:ext cx="1851133" cy="622866"/>
          </a:xfrm>
          <a:prstGeom prst="roundRect">
            <a:avLst>
              <a:gd fmla="val 47824" name="adj"/>
            </a:avLst>
          </a:prstGeom>
          <a:solidFill>
            <a:schemeClr val="lt1"/>
          </a:solidFill>
          <a:ln cap="flat" cmpd="sng" w="19050">
            <a:solidFill>
              <a:srgbClr val="FEC212"/>
            </a:solidFill>
            <a:prstDash val="solid"/>
            <a:round/>
            <a:headEnd len="sm" w="sm" type="none"/>
            <a:tailEnd len="sm" w="sm" type="none"/>
          </a:ln>
        </p:spPr>
        <p:txBody>
          <a:bodyPr anchorCtr="0" anchor="ctr" bIns="45700" lIns="91425" spcFirstLastPara="1" rIns="91425" wrap="square" tIns="45700">
            <a:noAutofit/>
          </a:bodyPr>
          <a:lstStyle/>
          <a:p>
            <a:pPr indent="-4762" lvl="0" marL="539750" marR="0" rtl="0" algn="l">
              <a:lnSpc>
                <a:spcPct val="90000"/>
              </a:lnSpc>
              <a:spcBef>
                <a:spcPts val="0"/>
              </a:spcBef>
              <a:spcAft>
                <a:spcPts val="0"/>
              </a:spcAft>
              <a:buClr>
                <a:srgbClr val="000000"/>
              </a:buClr>
              <a:buSzPts val="1400"/>
              <a:buFont typeface="Arial"/>
              <a:buNone/>
            </a:pPr>
            <a:r>
              <a:rPr b="1" i="0" lang="es-ES" sz="1400" u="none" cap="none" strike="noStrike">
                <a:solidFill>
                  <a:srgbClr val="FEC212"/>
                </a:solidFill>
                <a:latin typeface="Calibri"/>
                <a:ea typeface="Calibri"/>
                <a:cs typeface="Calibri"/>
                <a:sym typeface="Calibri"/>
              </a:rPr>
              <a:t>Trabajadores</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5717925" y="2699823"/>
            <a:ext cx="643428" cy="640987"/>
          </a:xfrm>
          <a:prstGeom prst="ellipse">
            <a:avLst/>
          </a:prstGeom>
          <a:solidFill>
            <a:srgbClr val="FE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p32"/>
          <p:cNvSpPr/>
          <p:nvPr/>
        </p:nvSpPr>
        <p:spPr>
          <a:xfrm rot="-5400000">
            <a:off x="5597394" y="2967314"/>
            <a:ext cx="151567" cy="121881"/>
          </a:xfrm>
          <a:prstGeom prst="triangle">
            <a:avLst>
              <a:gd fmla="val 50000" name="adj"/>
            </a:avLst>
          </a:prstGeom>
          <a:solidFill>
            <a:srgbClr val="FE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0" name="Google Shape;390;p32"/>
          <p:cNvSpPr/>
          <p:nvPr/>
        </p:nvSpPr>
        <p:spPr>
          <a:xfrm rot="-4653533">
            <a:off x="5632349" y="3650053"/>
            <a:ext cx="151567" cy="1218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1" name="Google Shape;391;p32"/>
          <p:cNvSpPr/>
          <p:nvPr/>
        </p:nvSpPr>
        <p:spPr>
          <a:xfrm rot="4469506">
            <a:off x="3577507" y="4016010"/>
            <a:ext cx="151567" cy="1218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p32"/>
          <p:cNvSpPr/>
          <p:nvPr/>
        </p:nvSpPr>
        <p:spPr>
          <a:xfrm rot="5400000">
            <a:off x="3303502" y="3231850"/>
            <a:ext cx="151567" cy="121881"/>
          </a:xfrm>
          <a:prstGeom prst="triangle">
            <a:avLst>
              <a:gd fmla="val 50000" name="adj"/>
            </a:avLst>
          </a:prstGeom>
          <a:solidFill>
            <a:srgbClr val="8EC5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p32"/>
          <p:cNvSpPr/>
          <p:nvPr/>
        </p:nvSpPr>
        <p:spPr>
          <a:xfrm rot="6202974">
            <a:off x="3578814" y="2469234"/>
            <a:ext cx="151567" cy="121881"/>
          </a:xfrm>
          <a:prstGeom prst="triangle">
            <a:avLst>
              <a:gd fmla="val 51933" name="adj"/>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94" name="Google Shape;394;p32"/>
          <p:cNvGrpSpPr/>
          <p:nvPr/>
        </p:nvGrpSpPr>
        <p:grpSpPr>
          <a:xfrm>
            <a:off x="3805515" y="2545845"/>
            <a:ext cx="144871" cy="144321"/>
            <a:chOff x="3427964" y="2244682"/>
            <a:chExt cx="225891" cy="225034"/>
          </a:xfrm>
        </p:grpSpPr>
        <p:sp>
          <p:nvSpPr>
            <p:cNvPr id="395" name="Google Shape;395;p32"/>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6" name="Google Shape;396;p32"/>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97" name="Google Shape;397;p32"/>
          <p:cNvGrpSpPr/>
          <p:nvPr/>
        </p:nvGrpSpPr>
        <p:grpSpPr>
          <a:xfrm>
            <a:off x="3507359" y="3234280"/>
            <a:ext cx="144871" cy="144321"/>
            <a:chOff x="3427964" y="2244682"/>
            <a:chExt cx="225891" cy="225034"/>
          </a:xfrm>
        </p:grpSpPr>
        <p:sp>
          <p:nvSpPr>
            <p:cNvPr id="398" name="Google Shape;398;p32"/>
            <p:cNvSpPr/>
            <p:nvPr/>
          </p:nvSpPr>
          <p:spPr>
            <a:xfrm>
              <a:off x="3427964" y="2244682"/>
              <a:ext cx="225891" cy="225034"/>
            </a:xfrm>
            <a:prstGeom prst="ellipse">
              <a:avLst/>
            </a:prstGeom>
            <a:solidFill>
              <a:schemeClr val="lt1"/>
            </a:solidFill>
            <a:ln cap="flat" cmpd="sng" w="19050">
              <a:solidFill>
                <a:srgbClr val="8EC5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9" name="Google Shape;399;p32"/>
            <p:cNvSpPr/>
            <p:nvPr/>
          </p:nvSpPr>
          <p:spPr>
            <a:xfrm>
              <a:off x="3482167" y="2298680"/>
              <a:ext cx="117483" cy="117037"/>
            </a:xfrm>
            <a:prstGeom prst="ellipse">
              <a:avLst/>
            </a:prstGeom>
            <a:solidFill>
              <a:srgbClr val="8EC5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00" name="Google Shape;400;p32"/>
          <p:cNvGrpSpPr/>
          <p:nvPr/>
        </p:nvGrpSpPr>
        <p:grpSpPr>
          <a:xfrm>
            <a:off x="3759441" y="3932629"/>
            <a:ext cx="144871" cy="144321"/>
            <a:chOff x="3427964" y="2244682"/>
            <a:chExt cx="225891" cy="225034"/>
          </a:xfrm>
        </p:grpSpPr>
        <p:sp>
          <p:nvSpPr>
            <p:cNvPr id="401" name="Google Shape;401;p32"/>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2" name="Google Shape;402;p32"/>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03" name="Google Shape;403;p32"/>
          <p:cNvGrpSpPr/>
          <p:nvPr/>
        </p:nvGrpSpPr>
        <p:grpSpPr>
          <a:xfrm>
            <a:off x="5446579" y="3607980"/>
            <a:ext cx="144871" cy="144321"/>
            <a:chOff x="3427964" y="2244682"/>
            <a:chExt cx="225891" cy="225034"/>
          </a:xfrm>
        </p:grpSpPr>
        <p:sp>
          <p:nvSpPr>
            <p:cNvPr id="404" name="Google Shape;404;p32"/>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5" name="Google Shape;405;p32"/>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06" name="Google Shape;406;p32"/>
          <p:cNvGrpSpPr/>
          <p:nvPr/>
        </p:nvGrpSpPr>
        <p:grpSpPr>
          <a:xfrm>
            <a:off x="5396378" y="2960968"/>
            <a:ext cx="144871" cy="144321"/>
            <a:chOff x="3427964" y="2244682"/>
            <a:chExt cx="225891" cy="225034"/>
          </a:xfrm>
        </p:grpSpPr>
        <p:sp>
          <p:nvSpPr>
            <p:cNvPr id="407" name="Google Shape;407;p32"/>
            <p:cNvSpPr/>
            <p:nvPr/>
          </p:nvSpPr>
          <p:spPr>
            <a:xfrm>
              <a:off x="3427964" y="2244682"/>
              <a:ext cx="225891" cy="225034"/>
            </a:xfrm>
            <a:prstGeom prst="ellipse">
              <a:avLst/>
            </a:prstGeom>
            <a:solidFill>
              <a:schemeClr val="lt1"/>
            </a:solidFill>
            <a:ln cap="flat" cmpd="sng" w="19050">
              <a:solidFill>
                <a:srgbClr val="FEC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8" name="Google Shape;408;p32"/>
            <p:cNvSpPr/>
            <p:nvPr/>
          </p:nvSpPr>
          <p:spPr>
            <a:xfrm>
              <a:off x="3482167" y="2298680"/>
              <a:ext cx="117483" cy="117037"/>
            </a:xfrm>
            <a:prstGeom prst="ellipse">
              <a:avLst/>
            </a:prstGeom>
            <a:solidFill>
              <a:srgbClr val="FE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409" name="Google Shape;409;p32"/>
          <p:cNvPicPr preferRelativeResize="0"/>
          <p:nvPr/>
        </p:nvPicPr>
        <p:blipFill rotWithShape="1">
          <a:blip r:embed="rId3">
            <a:alphaModFix/>
          </a:blip>
          <a:srcRect b="0" l="0" r="0" t="0"/>
          <a:stretch/>
        </p:blipFill>
        <p:spPr>
          <a:xfrm>
            <a:off x="3069721" y="2204315"/>
            <a:ext cx="453559" cy="453559"/>
          </a:xfrm>
          <a:prstGeom prst="rect">
            <a:avLst/>
          </a:prstGeom>
          <a:noFill/>
          <a:ln>
            <a:noFill/>
          </a:ln>
        </p:spPr>
      </p:pic>
      <p:pic>
        <p:nvPicPr>
          <p:cNvPr id="410" name="Google Shape;410;p32"/>
          <p:cNvPicPr preferRelativeResize="0"/>
          <p:nvPr/>
        </p:nvPicPr>
        <p:blipFill rotWithShape="1">
          <a:blip r:embed="rId4">
            <a:alphaModFix/>
          </a:blip>
          <a:srcRect b="0" l="0" r="0" t="0"/>
          <a:stretch/>
        </p:blipFill>
        <p:spPr>
          <a:xfrm>
            <a:off x="2791475" y="3091338"/>
            <a:ext cx="440170" cy="440170"/>
          </a:xfrm>
          <a:prstGeom prst="rect">
            <a:avLst/>
          </a:prstGeom>
          <a:noFill/>
          <a:ln>
            <a:noFill/>
          </a:ln>
        </p:spPr>
      </p:pic>
      <p:pic>
        <p:nvPicPr>
          <p:cNvPr id="411" name="Google Shape;411;p32"/>
          <p:cNvPicPr preferRelativeResize="0"/>
          <p:nvPr/>
        </p:nvPicPr>
        <p:blipFill rotWithShape="1">
          <a:blip r:embed="rId5">
            <a:alphaModFix/>
          </a:blip>
          <a:srcRect b="0" l="0" r="0" t="0"/>
          <a:stretch/>
        </p:blipFill>
        <p:spPr>
          <a:xfrm>
            <a:off x="3126100" y="3976451"/>
            <a:ext cx="368061" cy="368061"/>
          </a:xfrm>
          <a:prstGeom prst="rect">
            <a:avLst/>
          </a:prstGeom>
          <a:noFill/>
          <a:ln>
            <a:noFill/>
          </a:ln>
        </p:spPr>
      </p:pic>
      <p:pic>
        <p:nvPicPr>
          <p:cNvPr id="412" name="Google Shape;412;p32"/>
          <p:cNvPicPr preferRelativeResize="0"/>
          <p:nvPr/>
        </p:nvPicPr>
        <p:blipFill rotWithShape="1">
          <a:blip r:embed="rId6">
            <a:alphaModFix/>
          </a:blip>
          <a:srcRect b="0" l="0" r="0" t="0"/>
          <a:stretch/>
        </p:blipFill>
        <p:spPr>
          <a:xfrm>
            <a:off x="5835248" y="3569986"/>
            <a:ext cx="462631" cy="462631"/>
          </a:xfrm>
          <a:prstGeom prst="rect">
            <a:avLst/>
          </a:prstGeom>
          <a:noFill/>
          <a:ln>
            <a:noFill/>
          </a:ln>
        </p:spPr>
      </p:pic>
      <p:pic>
        <p:nvPicPr>
          <p:cNvPr id="413" name="Google Shape;413;p32"/>
          <p:cNvPicPr preferRelativeResize="0"/>
          <p:nvPr/>
        </p:nvPicPr>
        <p:blipFill rotWithShape="1">
          <a:blip r:embed="rId7">
            <a:alphaModFix/>
          </a:blip>
          <a:srcRect b="0" l="0" r="0" t="0"/>
          <a:stretch/>
        </p:blipFill>
        <p:spPr>
          <a:xfrm>
            <a:off x="5819701" y="2790003"/>
            <a:ext cx="439876" cy="439876"/>
          </a:xfrm>
          <a:prstGeom prst="rect">
            <a:avLst/>
          </a:prstGeom>
          <a:noFill/>
          <a:ln>
            <a:noFill/>
          </a:ln>
        </p:spPr>
      </p:pic>
      <p:sp>
        <p:nvSpPr>
          <p:cNvPr id="414" name="Google Shape;414;p32"/>
          <p:cNvSpPr/>
          <p:nvPr/>
        </p:nvSpPr>
        <p:spPr>
          <a:xfrm>
            <a:off x="3871383" y="3121774"/>
            <a:ext cx="138198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262626"/>
                </a:solidFill>
                <a:latin typeface="Calibri"/>
                <a:ea typeface="Calibri"/>
                <a:cs typeface="Calibri"/>
                <a:sym typeface="Calibri"/>
              </a:rPr>
              <a:t>stakeholders</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3"/>
          <p:cNvSpPr txBox="1"/>
          <p:nvPr/>
        </p:nvSpPr>
        <p:spPr>
          <a:xfrm>
            <a:off x="508262" y="917837"/>
            <a:ext cx="8131582" cy="1061829"/>
          </a:xfrm>
          <a:prstGeom prst="rect">
            <a:avLst/>
          </a:prstGeom>
          <a:noFill/>
          <a:ln>
            <a:noFill/>
          </a:ln>
        </p:spPr>
        <p:txBody>
          <a:bodyPr anchorCtr="0" anchor="t" bIns="0" lIns="0" spcFirstLastPara="1" rIns="0" wrap="square" tIns="0">
            <a:spAutoFit/>
          </a:bodyPr>
          <a:lstStyle/>
          <a:p>
            <a:pPr indent="0" lvl="0" marL="4763"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RELACIONES </a:t>
            </a:r>
            <a:endParaRPr b="0" i="0" sz="1400" u="none" cap="none" strike="noStrike">
              <a:solidFill>
                <a:srgbClr val="000000"/>
              </a:solidFill>
              <a:latin typeface="Arial"/>
              <a:ea typeface="Arial"/>
              <a:cs typeface="Arial"/>
              <a:sym typeface="Arial"/>
            </a:endParaRPr>
          </a:p>
          <a:p>
            <a:pPr indent="-6350" lvl="0" marL="11113"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“Si analizamos con más proximidad la relación entre los stakeholders y las corporaciones empresariales, lo primero que debemos hacer es diferenciar entre partes interesadas primarias (internos) y secundarias (externos)”.</a:t>
            </a:r>
            <a:endParaRPr b="0" i="0" sz="1400" u="none" cap="none" strike="noStrike">
              <a:solidFill>
                <a:srgbClr val="000000"/>
              </a:solidFill>
              <a:latin typeface="Arial"/>
              <a:ea typeface="Arial"/>
              <a:cs typeface="Arial"/>
              <a:sym typeface="Arial"/>
            </a:endParaRPr>
          </a:p>
        </p:txBody>
      </p:sp>
      <p:sp>
        <p:nvSpPr>
          <p:cNvPr id="421" name="Google Shape;421;p3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
        <p:nvSpPr>
          <p:cNvPr id="422" name="Google Shape;422;p33"/>
          <p:cNvSpPr txBox="1"/>
          <p:nvPr/>
        </p:nvSpPr>
        <p:spPr>
          <a:xfrm flipH="1">
            <a:off x="503238" y="4925248"/>
            <a:ext cx="817245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Hay que tener en claro los grupos de interés para una empresa.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Ionos)</a:t>
            </a:r>
            <a:endParaRPr b="0" i="0" sz="1400" u="none" cap="none" strike="noStrike">
              <a:solidFill>
                <a:srgbClr val="000000"/>
              </a:solidFill>
              <a:latin typeface="Arial"/>
              <a:ea typeface="Arial"/>
              <a:cs typeface="Arial"/>
              <a:sym typeface="Arial"/>
            </a:endParaRPr>
          </a:p>
        </p:txBody>
      </p:sp>
      <p:grpSp>
        <p:nvGrpSpPr>
          <p:cNvPr id="423" name="Google Shape;423;p33"/>
          <p:cNvGrpSpPr/>
          <p:nvPr/>
        </p:nvGrpSpPr>
        <p:grpSpPr>
          <a:xfrm>
            <a:off x="2340525" y="2160906"/>
            <a:ext cx="4104176" cy="2543479"/>
            <a:chOff x="2271807" y="2180717"/>
            <a:chExt cx="4104176" cy="2543479"/>
          </a:xfrm>
        </p:grpSpPr>
        <p:sp>
          <p:nvSpPr>
            <p:cNvPr id="424" name="Google Shape;424;p33"/>
            <p:cNvSpPr/>
            <p:nvPr/>
          </p:nvSpPr>
          <p:spPr>
            <a:xfrm>
              <a:off x="2382032" y="2722013"/>
              <a:ext cx="166042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Capital externo</a:t>
              </a:r>
              <a:endParaRPr b="1" i="0" sz="1100" u="none" cap="none" strike="noStrike">
                <a:solidFill>
                  <a:schemeClr val="lt1"/>
                </a:solidFill>
                <a:latin typeface="Calibri"/>
                <a:ea typeface="Calibri"/>
                <a:cs typeface="Calibri"/>
                <a:sym typeface="Calibri"/>
              </a:endParaRPr>
            </a:p>
          </p:txBody>
        </p:sp>
        <p:sp>
          <p:nvSpPr>
            <p:cNvPr id="425" name="Google Shape;425;p33"/>
            <p:cNvSpPr/>
            <p:nvPr/>
          </p:nvSpPr>
          <p:spPr>
            <a:xfrm>
              <a:off x="2382032" y="3022806"/>
              <a:ext cx="166042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Proveedores</a:t>
              </a:r>
              <a:endParaRPr b="0" i="0" sz="1400" u="none" cap="none" strike="noStrike">
                <a:solidFill>
                  <a:srgbClr val="000000"/>
                </a:solidFill>
                <a:latin typeface="Arial"/>
                <a:ea typeface="Arial"/>
                <a:cs typeface="Arial"/>
                <a:sym typeface="Arial"/>
              </a:endParaRPr>
            </a:p>
          </p:txBody>
        </p:sp>
        <p:sp>
          <p:nvSpPr>
            <p:cNvPr id="426" name="Google Shape;426;p33"/>
            <p:cNvSpPr/>
            <p:nvPr/>
          </p:nvSpPr>
          <p:spPr>
            <a:xfrm>
              <a:off x="2382032" y="3321705"/>
              <a:ext cx="166042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Clientes</a:t>
              </a:r>
              <a:endParaRPr b="0" i="0" sz="1400" u="none" cap="none" strike="noStrike">
                <a:solidFill>
                  <a:srgbClr val="000000"/>
                </a:solidFill>
                <a:latin typeface="Arial"/>
                <a:ea typeface="Arial"/>
                <a:cs typeface="Arial"/>
                <a:sym typeface="Arial"/>
              </a:endParaRPr>
            </a:p>
          </p:txBody>
        </p:sp>
        <p:sp>
          <p:nvSpPr>
            <p:cNvPr id="427" name="Google Shape;427;p33"/>
            <p:cNvSpPr/>
            <p:nvPr/>
          </p:nvSpPr>
          <p:spPr>
            <a:xfrm>
              <a:off x="2382032" y="3622498"/>
              <a:ext cx="166042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Competencia</a:t>
              </a:r>
              <a:endParaRPr b="0" i="0" sz="1400" u="none" cap="none" strike="noStrike">
                <a:solidFill>
                  <a:srgbClr val="000000"/>
                </a:solidFill>
                <a:latin typeface="Arial"/>
                <a:ea typeface="Arial"/>
                <a:cs typeface="Arial"/>
                <a:sym typeface="Arial"/>
              </a:endParaRPr>
            </a:p>
          </p:txBody>
        </p:sp>
        <p:sp>
          <p:nvSpPr>
            <p:cNvPr id="428" name="Google Shape;428;p33"/>
            <p:cNvSpPr/>
            <p:nvPr/>
          </p:nvSpPr>
          <p:spPr>
            <a:xfrm>
              <a:off x="2382032" y="3928729"/>
              <a:ext cx="166042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Estado y sociedad</a:t>
              </a:r>
              <a:endParaRPr b="0" i="0" sz="1400" u="none" cap="none" strike="noStrike">
                <a:solidFill>
                  <a:srgbClr val="000000"/>
                </a:solidFill>
                <a:latin typeface="Arial"/>
                <a:ea typeface="Arial"/>
                <a:cs typeface="Arial"/>
                <a:sym typeface="Arial"/>
              </a:endParaRPr>
            </a:p>
          </p:txBody>
        </p:sp>
        <p:sp>
          <p:nvSpPr>
            <p:cNvPr id="429" name="Google Shape;429;p33"/>
            <p:cNvSpPr/>
            <p:nvPr/>
          </p:nvSpPr>
          <p:spPr>
            <a:xfrm>
              <a:off x="3916580" y="2180717"/>
              <a:ext cx="2381716" cy="2543479"/>
            </a:xfrm>
            <a:prstGeom prst="roundRect">
              <a:avLst>
                <a:gd fmla="val 5076"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0" name="Google Shape;430;p33"/>
            <p:cNvSpPr/>
            <p:nvPr/>
          </p:nvSpPr>
          <p:spPr>
            <a:xfrm>
              <a:off x="4393933" y="2537343"/>
              <a:ext cx="1982050" cy="2031698"/>
            </a:xfrm>
            <a:prstGeom prst="roundRect">
              <a:avLst>
                <a:gd fmla="val 5076"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1" name="Google Shape;431;p33"/>
            <p:cNvGrpSpPr/>
            <p:nvPr/>
          </p:nvGrpSpPr>
          <p:grpSpPr>
            <a:xfrm>
              <a:off x="2271807" y="2746651"/>
              <a:ext cx="234451" cy="206054"/>
              <a:chOff x="5892512" y="2805541"/>
              <a:chExt cx="459474" cy="403823"/>
            </a:xfrm>
          </p:grpSpPr>
          <p:sp>
            <p:nvSpPr>
              <p:cNvPr id="432" name="Google Shape;432;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33" name="Google Shape;433;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34" name="Google Shape;434;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35" name="Google Shape;435;p33"/>
            <p:cNvGrpSpPr/>
            <p:nvPr/>
          </p:nvGrpSpPr>
          <p:grpSpPr>
            <a:xfrm>
              <a:off x="2271807" y="3047444"/>
              <a:ext cx="234451" cy="206054"/>
              <a:chOff x="5892512" y="2805541"/>
              <a:chExt cx="459474" cy="403823"/>
            </a:xfrm>
          </p:grpSpPr>
          <p:sp>
            <p:nvSpPr>
              <p:cNvPr id="436" name="Google Shape;436;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37" name="Google Shape;437;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38" name="Google Shape;438;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39" name="Google Shape;439;p33"/>
            <p:cNvGrpSpPr/>
            <p:nvPr/>
          </p:nvGrpSpPr>
          <p:grpSpPr>
            <a:xfrm>
              <a:off x="2271807" y="3346343"/>
              <a:ext cx="234451" cy="206054"/>
              <a:chOff x="5892512" y="2805541"/>
              <a:chExt cx="459474" cy="403823"/>
            </a:xfrm>
          </p:grpSpPr>
          <p:sp>
            <p:nvSpPr>
              <p:cNvPr id="440" name="Google Shape;440;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41" name="Google Shape;441;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42" name="Google Shape;442;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43" name="Google Shape;443;p33"/>
            <p:cNvGrpSpPr/>
            <p:nvPr/>
          </p:nvGrpSpPr>
          <p:grpSpPr>
            <a:xfrm>
              <a:off x="2271807" y="3647136"/>
              <a:ext cx="234451" cy="206054"/>
              <a:chOff x="5892512" y="2805541"/>
              <a:chExt cx="459474" cy="403823"/>
            </a:xfrm>
          </p:grpSpPr>
          <p:sp>
            <p:nvSpPr>
              <p:cNvPr id="444" name="Google Shape;444;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45" name="Google Shape;445;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46" name="Google Shape;446;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47" name="Google Shape;447;p33"/>
            <p:cNvGrpSpPr/>
            <p:nvPr/>
          </p:nvGrpSpPr>
          <p:grpSpPr>
            <a:xfrm>
              <a:off x="2271807" y="3953367"/>
              <a:ext cx="234451" cy="206054"/>
              <a:chOff x="5892512" y="2805541"/>
              <a:chExt cx="459474" cy="403823"/>
            </a:xfrm>
          </p:grpSpPr>
          <p:sp>
            <p:nvSpPr>
              <p:cNvPr id="448" name="Google Shape;448;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49" name="Google Shape;449;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50" name="Google Shape;450;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sp>
          <p:nvSpPr>
            <p:cNvPr id="451" name="Google Shape;451;p33"/>
            <p:cNvSpPr/>
            <p:nvPr/>
          </p:nvSpPr>
          <p:spPr>
            <a:xfrm>
              <a:off x="2382032" y="2421219"/>
              <a:ext cx="1971576" cy="255331"/>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82550" lvl="0" marL="6350" marR="0" rtl="0" algn="l">
                <a:lnSpc>
                  <a:spcPct val="100000"/>
                </a:lnSpc>
                <a:spcBef>
                  <a:spcPts val="0"/>
                </a:spcBef>
                <a:spcAft>
                  <a:spcPts val="0"/>
                </a:spcAft>
                <a:buClr>
                  <a:srgbClr val="000000"/>
                </a:buClr>
                <a:buSzPts val="1100"/>
                <a:buFont typeface="Arial"/>
                <a:buNone/>
              </a:pPr>
              <a:r>
                <a:rPr b="1" i="0" lang="es-ES" sz="1100" u="none" cap="none" strike="noStrike">
                  <a:solidFill>
                    <a:schemeClr val="lt1"/>
                  </a:solidFill>
                  <a:latin typeface="Calibri"/>
                  <a:ea typeface="Calibri"/>
                  <a:cs typeface="Calibri"/>
                  <a:sym typeface="Calibri"/>
                </a:rPr>
                <a:t>Grupos de interés externos</a:t>
              </a:r>
              <a:endParaRPr b="0" i="0" sz="1400" u="none" cap="none" strike="noStrike">
                <a:solidFill>
                  <a:srgbClr val="000000"/>
                </a:solidFill>
                <a:latin typeface="Arial"/>
                <a:ea typeface="Arial"/>
                <a:cs typeface="Arial"/>
                <a:sym typeface="Arial"/>
              </a:endParaRPr>
            </a:p>
          </p:txBody>
        </p:sp>
        <p:grpSp>
          <p:nvGrpSpPr>
            <p:cNvPr id="452" name="Google Shape;452;p33"/>
            <p:cNvGrpSpPr/>
            <p:nvPr/>
          </p:nvGrpSpPr>
          <p:grpSpPr>
            <a:xfrm>
              <a:off x="2271807" y="2445857"/>
              <a:ext cx="234451" cy="206054"/>
              <a:chOff x="5892512" y="2805541"/>
              <a:chExt cx="459474" cy="403823"/>
            </a:xfrm>
          </p:grpSpPr>
          <p:sp>
            <p:nvSpPr>
              <p:cNvPr id="453" name="Google Shape;453;p33"/>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54" name="Google Shape;454;p3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55" name="Google Shape;455;p33"/>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56" name="Google Shape;456;p33"/>
            <p:cNvGrpSpPr/>
            <p:nvPr/>
          </p:nvGrpSpPr>
          <p:grpSpPr>
            <a:xfrm rot="-1800000">
              <a:off x="4292597" y="2533588"/>
              <a:ext cx="838200" cy="914400"/>
              <a:chOff x="6965165" y="1813872"/>
              <a:chExt cx="838200" cy="914400"/>
            </a:xfrm>
          </p:grpSpPr>
          <p:pic>
            <p:nvPicPr>
              <p:cNvPr id="457" name="Google Shape;457;p33"/>
              <p:cNvPicPr preferRelativeResize="0"/>
              <p:nvPr/>
            </p:nvPicPr>
            <p:blipFill rotWithShape="1">
              <a:blip r:embed="rId3">
                <a:alphaModFix/>
              </a:blip>
              <a:srcRect b="0" l="0" r="0" t="0"/>
              <a:stretch/>
            </p:blipFill>
            <p:spPr>
              <a:xfrm>
                <a:off x="6965165" y="1813872"/>
                <a:ext cx="838200" cy="914400"/>
              </a:xfrm>
              <a:prstGeom prst="rect">
                <a:avLst/>
              </a:prstGeom>
              <a:noFill/>
              <a:ln>
                <a:noFill/>
              </a:ln>
            </p:spPr>
          </p:pic>
          <p:sp>
            <p:nvSpPr>
              <p:cNvPr id="458" name="Google Shape;458;p33"/>
              <p:cNvSpPr txBox="1"/>
              <p:nvPr/>
            </p:nvSpPr>
            <p:spPr>
              <a:xfrm rot="1800000">
                <a:off x="7058340" y="2201823"/>
                <a:ext cx="651850"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lt1"/>
                    </a:solidFill>
                    <a:latin typeface="Calibri"/>
                    <a:ea typeface="Calibri"/>
                    <a:cs typeface="Calibri"/>
                    <a:sym typeface="Calibri"/>
                  </a:rPr>
                  <a:t>Propietario</a:t>
                </a:r>
                <a:endParaRPr b="0" i="0" sz="1400" u="none" cap="none" strike="noStrike">
                  <a:solidFill>
                    <a:srgbClr val="000000"/>
                  </a:solidFill>
                  <a:latin typeface="Arial"/>
                  <a:ea typeface="Arial"/>
                  <a:cs typeface="Arial"/>
                  <a:sym typeface="Arial"/>
                </a:endParaRPr>
              </a:p>
            </p:txBody>
          </p:sp>
        </p:grpSp>
        <p:grpSp>
          <p:nvGrpSpPr>
            <p:cNvPr id="459" name="Google Shape;459;p33"/>
            <p:cNvGrpSpPr/>
            <p:nvPr/>
          </p:nvGrpSpPr>
          <p:grpSpPr>
            <a:xfrm>
              <a:off x="3988576" y="3239266"/>
              <a:ext cx="1134639" cy="1173866"/>
              <a:chOff x="6268215" y="2406738"/>
              <a:chExt cx="1134639" cy="1173866"/>
            </a:xfrm>
          </p:grpSpPr>
          <p:pic>
            <p:nvPicPr>
              <p:cNvPr id="460" name="Google Shape;460;p33"/>
              <p:cNvPicPr preferRelativeResize="0"/>
              <p:nvPr/>
            </p:nvPicPr>
            <p:blipFill rotWithShape="1">
              <a:blip r:embed="rId4">
                <a:alphaModFix/>
              </a:blip>
              <a:srcRect b="0" l="0" r="0" t="0"/>
              <a:stretch/>
            </p:blipFill>
            <p:spPr>
              <a:xfrm rot="-1419184">
                <a:off x="6416435" y="2536471"/>
                <a:ext cx="838200" cy="914400"/>
              </a:xfrm>
              <a:prstGeom prst="rect">
                <a:avLst/>
              </a:prstGeom>
              <a:noFill/>
              <a:ln>
                <a:noFill/>
              </a:ln>
            </p:spPr>
          </p:pic>
          <p:sp>
            <p:nvSpPr>
              <p:cNvPr id="461" name="Google Shape;461;p33"/>
              <p:cNvSpPr txBox="1"/>
              <p:nvPr/>
            </p:nvSpPr>
            <p:spPr>
              <a:xfrm>
                <a:off x="6509610" y="2935009"/>
                <a:ext cx="651850"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lt1"/>
                    </a:solidFill>
                    <a:latin typeface="Calibri"/>
                    <a:ea typeface="Calibri"/>
                    <a:cs typeface="Calibri"/>
                    <a:sym typeface="Calibri"/>
                  </a:rPr>
                  <a:t>Dirección</a:t>
                </a:r>
                <a:endParaRPr b="0" i="0" sz="1400" u="none" cap="none" strike="noStrike">
                  <a:solidFill>
                    <a:srgbClr val="000000"/>
                  </a:solidFill>
                  <a:latin typeface="Arial"/>
                  <a:ea typeface="Arial"/>
                  <a:cs typeface="Arial"/>
                  <a:sym typeface="Arial"/>
                </a:endParaRPr>
              </a:p>
            </p:txBody>
          </p:sp>
        </p:grpSp>
        <p:grpSp>
          <p:nvGrpSpPr>
            <p:cNvPr id="462" name="Google Shape;462;p33"/>
            <p:cNvGrpSpPr/>
            <p:nvPr/>
          </p:nvGrpSpPr>
          <p:grpSpPr>
            <a:xfrm>
              <a:off x="4992452" y="3162839"/>
              <a:ext cx="1270000" cy="1270000"/>
              <a:chOff x="7396434" y="2465501"/>
              <a:chExt cx="1270000" cy="1270000"/>
            </a:xfrm>
          </p:grpSpPr>
          <p:pic>
            <p:nvPicPr>
              <p:cNvPr id="463" name="Google Shape;463;p33"/>
              <p:cNvPicPr preferRelativeResize="0"/>
              <p:nvPr/>
            </p:nvPicPr>
            <p:blipFill rotWithShape="1">
              <a:blip r:embed="rId5">
                <a:alphaModFix/>
              </a:blip>
              <a:srcRect b="0" l="0" r="0" t="0"/>
              <a:stretch/>
            </p:blipFill>
            <p:spPr>
              <a:xfrm>
                <a:off x="7396434" y="2465501"/>
                <a:ext cx="1270000" cy="1270000"/>
              </a:xfrm>
              <a:prstGeom prst="rect">
                <a:avLst/>
              </a:prstGeom>
              <a:noFill/>
              <a:ln>
                <a:noFill/>
              </a:ln>
            </p:spPr>
          </p:pic>
          <p:sp>
            <p:nvSpPr>
              <p:cNvPr id="464" name="Google Shape;464;p33"/>
              <p:cNvSpPr txBox="1"/>
              <p:nvPr/>
            </p:nvSpPr>
            <p:spPr>
              <a:xfrm>
                <a:off x="7538020" y="3031252"/>
                <a:ext cx="986828"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lt1"/>
                    </a:solidFill>
                    <a:latin typeface="Calibri"/>
                    <a:ea typeface="Calibri"/>
                    <a:cs typeface="Calibri"/>
                    <a:sym typeface="Calibri"/>
                  </a:rPr>
                  <a:t>Empleados</a:t>
                </a:r>
                <a:endParaRPr b="1" i="0" sz="900" u="none" cap="none" strike="noStrike">
                  <a:solidFill>
                    <a:schemeClr val="lt1"/>
                  </a:solidFill>
                  <a:latin typeface="Calibri"/>
                  <a:ea typeface="Calibri"/>
                  <a:cs typeface="Calibri"/>
                  <a:sym typeface="Calibri"/>
                </a:endParaRPr>
              </a:p>
            </p:txBody>
          </p:sp>
        </p:grpSp>
        <p:sp>
          <p:nvSpPr>
            <p:cNvPr id="465" name="Google Shape;465;p33"/>
            <p:cNvSpPr/>
            <p:nvPr/>
          </p:nvSpPr>
          <p:spPr>
            <a:xfrm rot="10800000">
              <a:off x="5020021" y="2651911"/>
              <a:ext cx="1277120" cy="203676"/>
            </a:xfrm>
            <a:prstGeom prst="homePlat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66" name="Google Shape;466;p33"/>
            <p:cNvSpPr txBox="1"/>
            <p:nvPr/>
          </p:nvSpPr>
          <p:spPr>
            <a:xfrm>
              <a:off x="5136820" y="2684500"/>
              <a:ext cx="1116463"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chemeClr val="dk1"/>
                  </a:solidFill>
                  <a:latin typeface="Calibri"/>
                  <a:ea typeface="Calibri"/>
                  <a:cs typeface="Calibri"/>
                  <a:sym typeface="Calibri"/>
                </a:rPr>
                <a:t>Grupos de interés internos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
        <p:nvSpPr>
          <p:cNvPr id="473" name="Google Shape;473;p34"/>
          <p:cNvSpPr/>
          <p:nvPr/>
        </p:nvSpPr>
        <p:spPr>
          <a:xfrm>
            <a:off x="1143625" y="1597025"/>
            <a:ext cx="3248989" cy="381986"/>
          </a:xfrm>
          <a:prstGeom prst="roundRect">
            <a:avLst>
              <a:gd fmla="val 33331" name="adj"/>
            </a:avLst>
          </a:prstGeom>
          <a:solidFill>
            <a:srgbClr val="FF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chemeClr val="lt1"/>
                </a:solidFill>
                <a:latin typeface="Calibri"/>
                <a:ea typeface="Calibri"/>
                <a:cs typeface="Calibri"/>
                <a:sym typeface="Calibri"/>
              </a:rPr>
              <a:t>PRIMARIAS</a:t>
            </a:r>
            <a:endParaRPr b="0" i="0" sz="1400" u="none" cap="none" strike="noStrike">
              <a:solidFill>
                <a:srgbClr val="000000"/>
              </a:solidFill>
              <a:latin typeface="Arial"/>
              <a:ea typeface="Arial"/>
              <a:cs typeface="Arial"/>
              <a:sym typeface="Arial"/>
            </a:endParaRPr>
          </a:p>
        </p:txBody>
      </p:sp>
      <p:sp>
        <p:nvSpPr>
          <p:cNvPr id="474" name="Google Shape;474;p34"/>
          <p:cNvSpPr/>
          <p:nvPr/>
        </p:nvSpPr>
        <p:spPr>
          <a:xfrm>
            <a:off x="1143624" y="2043630"/>
            <a:ext cx="3248989" cy="1874320"/>
          </a:xfrm>
          <a:prstGeom prst="roundRect">
            <a:avLst>
              <a:gd fmla="val 6572" name="adj"/>
            </a:avLst>
          </a:prstGeom>
          <a:solidFill>
            <a:srgbClr val="FFD8C2"/>
          </a:solidFill>
          <a:ln>
            <a:noFill/>
          </a:ln>
        </p:spPr>
        <p:txBody>
          <a:bodyPr anchorCtr="0" anchor="t" bIns="45700" lIns="144000" spcFirstLastPara="1" rIns="91425" wrap="square" tIns="1440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Son aquellas partes que son necesarias para garantizar la supervivencia de la empresa. Ejemplo: trabajadores, accionistas, propietarios, etc. </a:t>
            </a:r>
            <a:endParaRPr b="0" i="0" sz="1600" u="none" cap="none" strike="noStrike">
              <a:solidFill>
                <a:schemeClr val="dk1"/>
              </a:solidFill>
              <a:latin typeface="Calibri"/>
              <a:ea typeface="Calibri"/>
              <a:cs typeface="Calibri"/>
              <a:sym typeface="Calibri"/>
            </a:endParaRPr>
          </a:p>
        </p:txBody>
      </p:sp>
      <p:sp>
        <p:nvSpPr>
          <p:cNvPr id="475" name="Google Shape;475;p34"/>
          <p:cNvSpPr/>
          <p:nvPr/>
        </p:nvSpPr>
        <p:spPr>
          <a:xfrm>
            <a:off x="4751389" y="1597025"/>
            <a:ext cx="3248989" cy="381986"/>
          </a:xfrm>
          <a:prstGeom prst="roundRect">
            <a:avLst>
              <a:gd fmla="val 325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chemeClr val="lt1"/>
                </a:solidFill>
                <a:latin typeface="Calibri"/>
                <a:ea typeface="Calibri"/>
                <a:cs typeface="Calibri"/>
                <a:sym typeface="Calibri"/>
              </a:rPr>
              <a:t>SECUNDARIAS</a:t>
            </a:r>
            <a:endParaRPr b="0" i="0" sz="1400" u="none" cap="none" strike="noStrike">
              <a:solidFill>
                <a:srgbClr val="000000"/>
              </a:solidFill>
              <a:latin typeface="Arial"/>
              <a:ea typeface="Arial"/>
              <a:cs typeface="Arial"/>
              <a:sym typeface="Arial"/>
            </a:endParaRPr>
          </a:p>
        </p:txBody>
      </p:sp>
      <p:sp>
        <p:nvSpPr>
          <p:cNvPr id="476" name="Google Shape;476;p34"/>
          <p:cNvSpPr/>
          <p:nvPr/>
        </p:nvSpPr>
        <p:spPr>
          <a:xfrm>
            <a:off x="4751389" y="2043630"/>
            <a:ext cx="3248989" cy="1874320"/>
          </a:xfrm>
          <a:prstGeom prst="roundRect">
            <a:avLst>
              <a:gd fmla="val 6978" name="adj"/>
            </a:avLst>
          </a:prstGeom>
          <a:solidFill>
            <a:srgbClr val="E3DCED"/>
          </a:solidFill>
          <a:ln>
            <a:noFill/>
          </a:ln>
        </p:spPr>
        <p:txBody>
          <a:bodyPr anchorCtr="0" anchor="t" bIns="45700" lIns="144000" spcFirstLastPara="1" rIns="91425" wrap="square" tIns="144000">
            <a:noAutofit/>
          </a:bodyPr>
          <a:lstStyle/>
          <a:p>
            <a:pPr indent="-9525" lvl="0" marL="95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Son aquellas que no están en relación directa con la empresa pero que tienen capacidad de influenciar en la opinión pública a favor o en contra de esta. Ejemplo: clientes, competidores, etc.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nvSpPr>
        <p:spPr>
          <a:xfrm>
            <a:off x="4416552" y="4294443"/>
            <a:ext cx="2816888" cy="507831"/>
          </a:xfrm>
          <a:prstGeom prst="rect">
            <a:avLst/>
          </a:prstGeom>
          <a:noFill/>
          <a:ln>
            <a:noFill/>
          </a:ln>
        </p:spPr>
        <p:txBody>
          <a:bodyPr anchorCtr="0" anchor="t" bIns="0" lIns="0" spcFirstLastPara="1" rIns="0" wrap="square" tIns="0">
            <a:spAutoFit/>
          </a:bodyPr>
          <a:lstStyle/>
          <a:p>
            <a:pPr indent="0" lvl="0" marL="11725" marR="0" rtl="0" algn="r">
              <a:lnSpc>
                <a:spcPct val="10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FREEMAN, R. Edward </a:t>
            </a:r>
            <a:endParaRPr b="0" i="0" sz="1400" u="none" cap="none" strike="noStrike">
              <a:solidFill>
                <a:srgbClr val="000000"/>
              </a:solidFill>
              <a:latin typeface="Arial"/>
              <a:ea typeface="Arial"/>
              <a:cs typeface="Arial"/>
              <a:sym typeface="Arial"/>
            </a:endParaRPr>
          </a:p>
          <a:p>
            <a:pPr indent="0" lvl="0" marL="11725" marR="0" rtl="0" algn="r">
              <a:lnSpc>
                <a:spcPct val="100000"/>
              </a:lnSpc>
              <a:spcBef>
                <a:spcPts val="0"/>
              </a:spcBef>
              <a:spcAft>
                <a:spcPts val="0"/>
              </a:spcAft>
              <a:buClr>
                <a:srgbClr val="000000"/>
              </a:buClr>
              <a:buSzPts val="1100"/>
              <a:buFont typeface="Arial"/>
              <a:buNone/>
            </a:pPr>
            <a:r>
              <a:rPr b="0" i="1" lang="es-ES" sz="1100" u="none" cap="none" strike="noStrike">
                <a:solidFill>
                  <a:schemeClr val="lt1"/>
                </a:solidFill>
                <a:latin typeface="Arial"/>
                <a:ea typeface="Arial"/>
                <a:cs typeface="Arial"/>
                <a:sym typeface="Arial"/>
              </a:rPr>
              <a:t>Strategic Management: A Stakeholder Approach  </a:t>
            </a:r>
            <a:endParaRPr b="0" i="0" sz="1400" u="none" cap="none" strike="noStrike">
              <a:solidFill>
                <a:srgbClr val="000000"/>
              </a:solidFill>
              <a:latin typeface="Arial"/>
              <a:ea typeface="Arial"/>
              <a:cs typeface="Arial"/>
              <a:sym typeface="Arial"/>
            </a:endParaRPr>
          </a:p>
          <a:p>
            <a:pPr indent="0" lvl="0" marL="11725" marR="0" rtl="0" algn="r">
              <a:lnSpc>
                <a:spcPct val="10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Boston, 1984 </a:t>
            </a:r>
            <a:endParaRPr b="0" i="0" sz="1400" u="none" cap="none" strike="noStrike">
              <a:solidFill>
                <a:srgbClr val="000000"/>
              </a:solidFill>
              <a:latin typeface="Arial"/>
              <a:ea typeface="Arial"/>
              <a:cs typeface="Arial"/>
              <a:sym typeface="Arial"/>
            </a:endParaRPr>
          </a:p>
        </p:txBody>
      </p:sp>
      <p:sp>
        <p:nvSpPr>
          <p:cNvPr id="483" name="Google Shape;483;p35"/>
          <p:cNvSpPr/>
          <p:nvPr/>
        </p:nvSpPr>
        <p:spPr>
          <a:xfrm>
            <a:off x="517940" y="1981325"/>
            <a:ext cx="8157748" cy="2810594"/>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4" name="Google Shape;484;p35"/>
          <p:cNvSpPr txBox="1"/>
          <p:nvPr/>
        </p:nvSpPr>
        <p:spPr>
          <a:xfrm>
            <a:off x="1618593" y="2555758"/>
            <a:ext cx="6379779" cy="173893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CUMPLIR CON TODOS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Ahora que entendemos qué son los stakeholders, debemos mencionar que Freeman señala que si una empresa cumple éticamente en su enfoque estratégico con todos sus stakeholders (clientes, público, competidores, suministradores, empleados, directivos, accionistas, etc.), está destinada a crecer y ser sostenible.</a:t>
            </a:r>
            <a:endParaRPr b="0" i="0" sz="1400" u="none" cap="none" strike="noStrike">
              <a:solidFill>
                <a:srgbClr val="000000"/>
              </a:solidFill>
              <a:latin typeface="Arial"/>
              <a:ea typeface="Arial"/>
              <a:cs typeface="Arial"/>
              <a:sym typeface="Arial"/>
            </a:endParaRPr>
          </a:p>
        </p:txBody>
      </p:sp>
      <p:pic>
        <p:nvPicPr>
          <p:cNvPr id="485" name="Google Shape;485;p35"/>
          <p:cNvPicPr preferRelativeResize="0"/>
          <p:nvPr/>
        </p:nvPicPr>
        <p:blipFill rotWithShape="1">
          <a:blip r:embed="rId3">
            <a:alphaModFix/>
          </a:blip>
          <a:srcRect b="0" l="0" r="0" t="0"/>
          <a:stretch/>
        </p:blipFill>
        <p:spPr>
          <a:xfrm>
            <a:off x="779740" y="1002526"/>
            <a:ext cx="998927" cy="1686189"/>
          </a:xfrm>
          <a:prstGeom prst="rect">
            <a:avLst/>
          </a:prstGeom>
          <a:noFill/>
          <a:ln>
            <a:noFill/>
          </a:ln>
        </p:spPr>
      </p:pic>
      <p:sp>
        <p:nvSpPr>
          <p:cNvPr id="486" name="Google Shape;486;p3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6"/>
          <p:cNvSpPr txBox="1"/>
          <p:nvPr/>
        </p:nvSpPr>
        <p:spPr>
          <a:xfrm>
            <a:off x="506413" y="919196"/>
            <a:ext cx="8169275" cy="12157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EL DIESELGATE DE VOLKSWAGEN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60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“En septiembre de 2015, Volkswagen admitió que casi 600.000 autos vendidos en EE. UU. tenían instalado un software diseñado para cambiar los resultados de las pruebas de emisiones contaminantes de motores diésel”.</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Esto no solo afectó a la empresa sino también a la marca </a:t>
            </a:r>
            <a:r>
              <a:rPr b="0" i="1" lang="es-ES" sz="1400" u="none" cap="none" strike="noStrike">
                <a:solidFill>
                  <a:srgbClr val="262626"/>
                </a:solidFill>
                <a:latin typeface="Calibri"/>
                <a:ea typeface="Calibri"/>
                <a:cs typeface="Calibri"/>
                <a:sym typeface="Calibri"/>
              </a:rPr>
              <a:t>Hecho en Alemania</a:t>
            </a:r>
            <a:r>
              <a:rPr b="0" i="0" lang="es-ES" sz="14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p:txBody>
      </p:sp>
      <p:pic>
        <p:nvPicPr>
          <p:cNvPr descr="Un coche deportivo&#10;&#10;Descripción generada automáticamente" id="493" name="Google Shape;493;p36"/>
          <p:cNvPicPr preferRelativeResize="0"/>
          <p:nvPr/>
        </p:nvPicPr>
        <p:blipFill rotWithShape="1">
          <a:blip r:embed="rId3">
            <a:alphaModFix/>
          </a:blip>
          <a:srcRect b="0" l="11890" r="10100" t="0"/>
          <a:stretch/>
        </p:blipFill>
        <p:spPr>
          <a:xfrm>
            <a:off x="2537059" y="2114288"/>
            <a:ext cx="4069882" cy="2934645"/>
          </a:xfrm>
          <a:prstGeom prst="rect">
            <a:avLst/>
          </a:prstGeom>
          <a:noFill/>
          <a:ln>
            <a:noFill/>
          </a:ln>
        </p:spPr>
      </p:pic>
      <p:sp>
        <p:nvSpPr>
          <p:cNvPr id="494" name="Google Shape;494;p36"/>
          <p:cNvSpPr txBox="1"/>
          <p:nvPr/>
        </p:nvSpPr>
        <p:spPr>
          <a:xfrm flipH="1">
            <a:off x="1594177" y="5114559"/>
            <a:ext cx="5955648"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Volkswagen traicionó a los stakeholders de la empresa durante años. </a:t>
            </a:r>
            <a:r>
              <a:rPr b="0" i="0" lang="es-ES" sz="1000" u="none" cap="none" strike="noStrike">
                <a:solidFill>
                  <a:schemeClr val="dk1"/>
                </a:solidFill>
                <a:latin typeface="Calibri"/>
                <a:ea typeface="Calibri"/>
                <a:cs typeface="Calibri"/>
                <a:sym typeface="Calibri"/>
              </a:rPr>
              <a:t>(Crédito: Getty Images)</a:t>
            </a:r>
            <a:endParaRPr b="0" i="0" sz="1400" u="none" cap="none" strike="noStrike">
              <a:solidFill>
                <a:srgbClr val="000000"/>
              </a:solidFill>
              <a:latin typeface="Arial"/>
              <a:ea typeface="Arial"/>
              <a:cs typeface="Arial"/>
              <a:sym typeface="Arial"/>
            </a:endParaRPr>
          </a:p>
        </p:txBody>
      </p:sp>
      <p:sp>
        <p:nvSpPr>
          <p:cNvPr id="495" name="Google Shape;495;p3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
        <p:nvSpPr>
          <p:cNvPr id="502" name="Google Shape;502;p37"/>
          <p:cNvSpPr txBox="1"/>
          <p:nvPr/>
        </p:nvSpPr>
        <p:spPr>
          <a:xfrm>
            <a:off x="506413" y="919196"/>
            <a:ext cx="3885403" cy="2631490"/>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EL DIESELGATE DE VOLKSWAGEN </a:t>
            </a:r>
            <a:endParaRPr b="0" i="0" sz="1400" u="none" cap="none" strike="noStrike">
              <a:solidFill>
                <a:srgbClr val="000000"/>
              </a:solidFill>
              <a:latin typeface="Arial"/>
              <a:ea typeface="Arial"/>
              <a:cs typeface="Arial"/>
              <a:sym typeface="Arial"/>
            </a:endParaRPr>
          </a:p>
          <a:p>
            <a:pPr indent="-176213" lvl="0" marL="179388"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La empresa alemana Volkswagen no solo alteró el software de emisiones contaminantes, sino que también encubrió dicha alteración y mintió a los reguladores de EE. UU. “Al final, el escándalo se conoció porque un solo empleado informó a los reguladores de lo que estaba ocurriendo". </a:t>
            </a:r>
            <a:endParaRPr b="0" i="0" sz="1400" u="none" cap="none" strike="noStrike">
              <a:solidFill>
                <a:srgbClr val="000000"/>
              </a:solidFill>
              <a:latin typeface="Arial"/>
              <a:ea typeface="Arial"/>
              <a:cs typeface="Arial"/>
              <a:sym typeface="Arial"/>
            </a:endParaRPr>
          </a:p>
          <a:p>
            <a:pPr indent="-74613" lvl="0" marL="179388" marR="0" rtl="0" algn="l">
              <a:lnSpc>
                <a:spcPct val="100000"/>
              </a:lnSpc>
              <a:spcBef>
                <a:spcPts val="600"/>
              </a:spcBef>
              <a:spcAft>
                <a:spcPts val="0"/>
              </a:spcAft>
              <a:buClr>
                <a:schemeClr val="dk1"/>
              </a:buClr>
              <a:buSzPts val="1600"/>
              <a:buFont typeface="Arial"/>
              <a:buNone/>
            </a:pPr>
            <a:r>
              <a:t/>
            </a:r>
            <a:endParaRPr b="1" i="0" sz="1600" u="none" cap="none" strike="noStrike">
              <a:solidFill>
                <a:srgbClr val="262626"/>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200"/>
              <a:buFont typeface="Arial"/>
              <a:buNone/>
            </a:pPr>
            <a:r>
              <a:rPr b="0" i="0" lang="es-ES" sz="12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503" name="Google Shape;503;p37"/>
          <p:cNvPicPr preferRelativeResize="0"/>
          <p:nvPr/>
        </p:nvPicPr>
        <p:blipFill rotWithShape="1">
          <a:blip r:embed="rId3">
            <a:alphaModFix/>
          </a:blip>
          <a:srcRect b="0" l="0" r="0" t="0"/>
          <a:stretch/>
        </p:blipFill>
        <p:spPr>
          <a:xfrm>
            <a:off x="4751388" y="486360"/>
            <a:ext cx="3924300" cy="4387265"/>
          </a:xfrm>
          <a:prstGeom prst="rect">
            <a:avLst/>
          </a:prstGeom>
          <a:noFill/>
          <a:ln>
            <a:noFill/>
          </a:ln>
        </p:spPr>
      </p:pic>
      <p:sp>
        <p:nvSpPr>
          <p:cNvPr id="504" name="Google Shape;504;p37"/>
          <p:cNvSpPr txBox="1"/>
          <p:nvPr/>
        </p:nvSpPr>
        <p:spPr>
          <a:xfrm flipH="1">
            <a:off x="4757174" y="4926237"/>
            <a:ext cx="3918513"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El </a:t>
            </a:r>
            <a:r>
              <a:rPr b="0" i="1" lang="es-ES" sz="1000" u="none" cap="none" strike="noStrike">
                <a:solidFill>
                  <a:srgbClr val="262626"/>
                </a:solidFill>
                <a:latin typeface="Calibri"/>
                <a:ea typeface="Calibri"/>
                <a:cs typeface="Calibri"/>
                <a:sym typeface="Calibri"/>
              </a:rPr>
              <a:t>Dieselgate</a:t>
            </a:r>
            <a:r>
              <a:rPr b="0" i="0" lang="es-ES" sz="1000" u="none" cap="none" strike="noStrike">
                <a:solidFill>
                  <a:srgbClr val="262626"/>
                </a:solidFill>
                <a:latin typeface="Calibri"/>
                <a:ea typeface="Calibri"/>
                <a:cs typeface="Calibri"/>
                <a:sym typeface="Calibri"/>
              </a:rPr>
              <a:t> se dio a conocer gracias a un empleado que estaba harto de las malas prácticas de Volkswagen. </a:t>
            </a:r>
            <a:r>
              <a:rPr b="0" i="0" lang="es-ES" sz="1000" u="none" cap="none" strike="noStrike">
                <a:solidFill>
                  <a:schemeClr val="dk1"/>
                </a:solidFill>
                <a:latin typeface="Calibri"/>
                <a:ea typeface="Calibri"/>
                <a:cs typeface="Calibri"/>
                <a:sym typeface="Calibri"/>
              </a:rPr>
              <a:t>(Crédito: Getty Images)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ÉTICA CON LOS STAKEHOLDERS Y CLIENTES</a:t>
            </a:r>
            <a:endParaRPr b="0" i="0" sz="1400" u="none" cap="none" strike="noStrike">
              <a:solidFill>
                <a:srgbClr val="000000"/>
              </a:solidFill>
              <a:latin typeface="Arial"/>
              <a:ea typeface="Arial"/>
              <a:cs typeface="Arial"/>
              <a:sym typeface="Arial"/>
            </a:endParaRPr>
          </a:p>
        </p:txBody>
      </p:sp>
      <p:sp>
        <p:nvSpPr>
          <p:cNvPr id="511" name="Google Shape;511;p38"/>
          <p:cNvSpPr txBox="1"/>
          <p:nvPr/>
        </p:nvSpPr>
        <p:spPr>
          <a:xfrm flipH="1">
            <a:off x="4757174" y="4939186"/>
            <a:ext cx="3918513" cy="2923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50"/>
              <a:buFont typeface="Arial"/>
              <a:buNone/>
            </a:pPr>
            <a:r>
              <a:rPr b="0" i="0" lang="es-ES" sz="950" u="none" cap="none" strike="noStrike">
                <a:solidFill>
                  <a:srgbClr val="262626"/>
                </a:solidFill>
                <a:latin typeface="Calibri"/>
                <a:ea typeface="Calibri"/>
                <a:cs typeface="Calibri"/>
                <a:sym typeface="Calibri"/>
              </a:rPr>
              <a:t>Martin Winterkorn, expresidente ejecutivo de Volkswagen, fue quien autorizó el encubrimiento según los fiscales de EE. UU. </a:t>
            </a:r>
            <a:r>
              <a:rPr b="0" i="0" lang="es-ES" sz="950" u="none" cap="none" strike="noStrike">
                <a:solidFill>
                  <a:schemeClr val="dk1"/>
                </a:solidFill>
                <a:latin typeface="Calibri"/>
                <a:ea typeface="Calibri"/>
                <a:cs typeface="Calibri"/>
                <a:sym typeface="Calibri"/>
              </a:rPr>
              <a:t>(Crédito: Getty Images)</a:t>
            </a:r>
            <a:endParaRPr b="0" i="0" sz="1400" u="none" cap="none" strike="noStrike">
              <a:solidFill>
                <a:srgbClr val="000000"/>
              </a:solidFill>
              <a:latin typeface="Arial"/>
              <a:ea typeface="Arial"/>
              <a:cs typeface="Arial"/>
              <a:sym typeface="Arial"/>
            </a:endParaRPr>
          </a:p>
        </p:txBody>
      </p:sp>
      <p:sp>
        <p:nvSpPr>
          <p:cNvPr id="512" name="Google Shape;512;p38"/>
          <p:cNvSpPr txBox="1"/>
          <p:nvPr/>
        </p:nvSpPr>
        <p:spPr>
          <a:xfrm>
            <a:off x="506413" y="919196"/>
            <a:ext cx="3885403" cy="2785378"/>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EL DIESELGATE DE VOLKSWAGEN </a:t>
            </a:r>
            <a:endParaRPr b="0" i="0" sz="1400" u="none" cap="none" strike="noStrike">
              <a:solidFill>
                <a:srgbClr val="000000"/>
              </a:solidFill>
              <a:latin typeface="Arial"/>
              <a:ea typeface="Arial"/>
              <a:cs typeface="Arial"/>
              <a:sym typeface="Arial"/>
            </a:endParaRPr>
          </a:p>
          <a:p>
            <a:pPr indent="-174625" lvl="0" marL="177800"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Esta mala gestión de la ética empresarial trajo pérdidas millonarias para Volkswagen, la pérdida de credibilidad internacional, la reducción de clientes a nivel mundial y el descrédito ante la comunidad automovilística y ante la competencia automotriz. </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74625" lvl="0" marL="177800"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Por eso, una buena ética organizacional no es solo un aspecto formal sino una práctica empresarial constante. </a:t>
            </a:r>
            <a:endParaRPr b="0" i="0" sz="1400" u="none" cap="none" strike="noStrike">
              <a:solidFill>
                <a:srgbClr val="000000"/>
              </a:solidFill>
              <a:latin typeface="Arial"/>
              <a:ea typeface="Arial"/>
              <a:cs typeface="Arial"/>
              <a:sym typeface="Arial"/>
            </a:endParaRPr>
          </a:p>
        </p:txBody>
      </p:sp>
      <p:pic>
        <p:nvPicPr>
          <p:cNvPr id="513" name="Google Shape;513;p38"/>
          <p:cNvPicPr preferRelativeResize="0"/>
          <p:nvPr/>
        </p:nvPicPr>
        <p:blipFill rotWithShape="1">
          <a:blip r:embed="rId3">
            <a:alphaModFix/>
          </a:blip>
          <a:srcRect b="1082" l="0" r="0" t="0"/>
          <a:stretch/>
        </p:blipFill>
        <p:spPr>
          <a:xfrm>
            <a:off x="4757174" y="485540"/>
            <a:ext cx="3918515" cy="43880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19" name="Google Shape;519;p39"/>
          <p:cNvGrpSpPr/>
          <p:nvPr/>
        </p:nvGrpSpPr>
        <p:grpSpPr>
          <a:xfrm>
            <a:off x="2506315" y="2194222"/>
            <a:ext cx="4581728" cy="827959"/>
            <a:chOff x="2403187" y="2211377"/>
            <a:chExt cx="4581728" cy="827959"/>
          </a:xfrm>
        </p:grpSpPr>
        <p:sp>
          <p:nvSpPr>
            <p:cNvPr id="520" name="Google Shape;520;p39"/>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CONCLUSIONES</a:t>
              </a:r>
              <a:endParaRPr b="1" i="0" sz="3600" u="none" cap="none" strike="noStrike">
                <a:solidFill>
                  <a:schemeClr val="lt1"/>
                </a:solidFill>
                <a:latin typeface="Arial"/>
                <a:ea typeface="Arial"/>
                <a:cs typeface="Arial"/>
                <a:sym typeface="Arial"/>
              </a:endParaRPr>
            </a:p>
          </p:txBody>
        </p:sp>
        <p:pic>
          <p:nvPicPr>
            <p:cNvPr id="521" name="Google Shape;521;p3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22" name="Google Shape;522;p3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 name="Google Shape;86;p4"/>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CRITERIOS ÉTICOS EN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LA ORGANIZACIÓN</a:t>
            </a:r>
            <a:endParaRPr b="0" i="0" sz="1400" u="none" cap="none" strike="noStrike">
              <a:solidFill>
                <a:srgbClr val="000000"/>
              </a:solidFill>
              <a:latin typeface="Arial"/>
              <a:ea typeface="Arial"/>
              <a:cs typeface="Arial"/>
              <a:sym typeface="Arial"/>
            </a:endParaRPr>
          </a:p>
        </p:txBody>
      </p:sp>
      <p:pic>
        <p:nvPicPr>
          <p:cNvPr id="87" name="Google Shape;87;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40"/>
          <p:cNvSpPr txBox="1"/>
          <p:nvPr/>
        </p:nvSpPr>
        <p:spPr>
          <a:xfrm>
            <a:off x="1330941" y="918373"/>
            <a:ext cx="5310491"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aplicación de criterios éticos en la organización no debe suponer un impedimento para la obtención de beneficios económicos a mediano y largo plazo, puesto que una cultura ética arraigada permite ser creativo e innovador.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finalidad de la empresa, por ser una comunidad de personas, no es solo producir utilidades, sino también promover el desarrollo integral del ser humano. Esto último se consigue mediante la práctica de conductas éticas por parte de las personas que componen la organización.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ética empresarial es el modo de manifestar con los propios pensamientos, sentimientos y acciones los ideales y propósitos de la comunidad, como la lealtad, el honor, la competencia, la justicia, el cuidado por los demás. En los negocios son relevantes la integridad y el cumplimiento de la palabra empeñada.</a:t>
            </a:r>
            <a:endParaRPr b="0" i="0" sz="1400" u="none" cap="none" strike="noStrike">
              <a:solidFill>
                <a:srgbClr val="000000"/>
              </a:solidFill>
              <a:latin typeface="Arial"/>
              <a:ea typeface="Arial"/>
              <a:cs typeface="Arial"/>
              <a:sym typeface="Arial"/>
            </a:endParaRPr>
          </a:p>
        </p:txBody>
      </p:sp>
      <p:pic>
        <p:nvPicPr>
          <p:cNvPr id="530" name="Google Shape;530;p4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531" name="Google Shape;531;p4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32" name="Google Shape;532;p4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33" name="Google Shape;533;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534" name="Google Shape;534;p40"/>
          <p:cNvPicPr preferRelativeResize="0"/>
          <p:nvPr/>
        </p:nvPicPr>
        <p:blipFill rotWithShape="1">
          <a:blip r:embed="rId3">
            <a:alphaModFix/>
          </a:blip>
          <a:srcRect b="0" l="0" r="0" t="0"/>
          <a:stretch/>
        </p:blipFill>
        <p:spPr>
          <a:xfrm>
            <a:off x="1011260" y="3100893"/>
            <a:ext cx="114138" cy="117546"/>
          </a:xfrm>
          <a:prstGeom prst="rect">
            <a:avLst/>
          </a:prstGeom>
          <a:noFill/>
          <a:ln>
            <a:noFill/>
          </a:ln>
        </p:spPr>
      </p:pic>
      <p:pic>
        <p:nvPicPr>
          <p:cNvPr id="535" name="Google Shape;535;p40"/>
          <p:cNvPicPr preferRelativeResize="0"/>
          <p:nvPr/>
        </p:nvPicPr>
        <p:blipFill rotWithShape="1">
          <a:blip r:embed="rId3">
            <a:alphaModFix/>
          </a:blip>
          <a:srcRect b="0" l="0" r="0" t="0"/>
          <a:stretch/>
        </p:blipFill>
        <p:spPr>
          <a:xfrm>
            <a:off x="1011260" y="2022999"/>
            <a:ext cx="114138" cy="1175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2" name="Google Shape;542;p41"/>
          <p:cNvSpPr txBox="1"/>
          <p:nvPr/>
        </p:nvSpPr>
        <p:spPr>
          <a:xfrm>
            <a:off x="1330941" y="918373"/>
            <a:ext cx="5310491" cy="15081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ética de mercado es el comportamiento adecuado de las empresas al momento de competir, sin embarcarse en acciones ilícitas que perjudiquen a otros competidores. Esa manera de actuar está vinculada a los valores que posee el negocio, a las virtudes de sus dueños y directivos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Un stakeholder es cualquier grupo o individuo que puede afectar o ser afectado por el logro de los objetivos de la organización. </a:t>
            </a:r>
            <a:endParaRPr b="0" i="0" sz="1400" u="none" cap="none" strike="noStrike">
              <a:solidFill>
                <a:srgbClr val="000000"/>
              </a:solidFill>
              <a:latin typeface="Arial"/>
              <a:ea typeface="Arial"/>
              <a:cs typeface="Arial"/>
              <a:sym typeface="Arial"/>
            </a:endParaRPr>
          </a:p>
        </p:txBody>
      </p:sp>
      <p:pic>
        <p:nvPicPr>
          <p:cNvPr id="543" name="Google Shape;543;p41"/>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544" name="Google Shape;544;p4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45" name="Google Shape;545;p41"/>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46" name="Google Shape;546;p4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547" name="Google Shape;547;p41"/>
          <p:cNvPicPr preferRelativeResize="0"/>
          <p:nvPr/>
        </p:nvPicPr>
        <p:blipFill rotWithShape="1">
          <a:blip r:embed="rId3">
            <a:alphaModFix/>
          </a:blip>
          <a:srcRect b="0" l="0" r="0" t="0"/>
          <a:stretch/>
        </p:blipFill>
        <p:spPr>
          <a:xfrm>
            <a:off x="1011260" y="2026361"/>
            <a:ext cx="114138" cy="1175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2"/>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3" name="Google Shape;553;p42"/>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BIBLIOGRAFÍA</a:t>
            </a:r>
            <a:endParaRPr b="1" i="0" sz="3600" u="none" cap="none" strike="noStrike">
              <a:solidFill>
                <a:schemeClr val="lt1"/>
              </a:solidFill>
              <a:latin typeface="Arial"/>
              <a:ea typeface="Arial"/>
              <a:cs typeface="Arial"/>
              <a:sym typeface="Arial"/>
            </a:endParaRPr>
          </a:p>
        </p:txBody>
      </p:sp>
      <p:pic>
        <p:nvPicPr>
          <p:cNvPr id="554" name="Google Shape;554;p42"/>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55" name="Google Shape;555;p42"/>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2" name="Google Shape;562;p43"/>
          <p:cNvSpPr txBox="1"/>
          <p:nvPr/>
        </p:nvSpPr>
        <p:spPr>
          <a:xfrm>
            <a:off x="1279008" y="917823"/>
            <a:ext cx="5633100" cy="3663300"/>
          </a:xfrm>
          <a:prstGeom prst="rect">
            <a:avLst/>
          </a:prstGeom>
          <a:noFill/>
          <a:ln>
            <a:noFill/>
          </a:ln>
        </p:spPr>
        <p:txBody>
          <a:bodyPr anchorCtr="0" anchor="t" bIns="0" lIns="0" spcFirstLastPara="1" rIns="0" wrap="square" tIns="0">
            <a:spAutoFit/>
          </a:bodyPr>
          <a:lstStyle/>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Guerrero Labanda, Esther. Compliance y ética empresarial. La cultura ética como motor de cambio de la actividad aseguradora. Barcelona, 2019.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Great Place To Work. “La ética organizacional desde un liderazgo congruente”. En: Ganar-Ganar, N° 90. México, 2018.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Briola, Marcelo. Ética organizacional. En: https://bit.ly/3fTi1wU.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Caiinno. Valores en los negocios &amp; emprendimientos.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En: https://bit.ly/3fXUSJB. </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Impulsa Popular. ¿Qué es la ética de mercado?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En: https://bit.ly/3i4xwVI, 2018.</a:t>
            </a:r>
            <a:endParaRPr b="0" i="0" sz="1400" u="none" cap="none" strike="noStrike">
              <a:solidFill>
                <a:srgbClr val="000000"/>
              </a:solidFill>
              <a:latin typeface="Arial"/>
              <a:ea typeface="Arial"/>
              <a:cs typeface="Arial"/>
              <a:sym typeface="Arial"/>
            </a:endParaRPr>
          </a:p>
          <a:p>
            <a:pPr indent="-9525" lvl="0" marL="95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9525" lvl="0" marL="95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Tomás De Cavia, Fernando. Perspectivas éticas y sociales en los negocios internacionales. Interacción en los mercados en vías de desarrollo.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La Rioja, 2018. </a:t>
            </a:r>
            <a:endParaRPr b="0" i="0" sz="1400" u="none" cap="none" strike="noStrike">
              <a:solidFill>
                <a:srgbClr val="000000"/>
              </a:solidFill>
              <a:latin typeface="Arial"/>
              <a:ea typeface="Arial"/>
              <a:cs typeface="Arial"/>
              <a:sym typeface="Arial"/>
            </a:endParaRPr>
          </a:p>
        </p:txBody>
      </p:sp>
      <p:pic>
        <p:nvPicPr>
          <p:cNvPr id="563" name="Google Shape;563;p43"/>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64" name="Google Shape;564;p4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5" name="Google Shape;565;p43"/>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66" name="Google Shape;566;p4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67" name="Google Shape;567;p43"/>
          <p:cNvPicPr preferRelativeResize="0"/>
          <p:nvPr/>
        </p:nvPicPr>
        <p:blipFill rotWithShape="1">
          <a:blip r:embed="rId3">
            <a:alphaModFix/>
          </a:blip>
          <a:srcRect b="0" l="0" r="0" t="0"/>
          <a:stretch/>
        </p:blipFill>
        <p:spPr>
          <a:xfrm>
            <a:off x="1008064" y="1603375"/>
            <a:ext cx="103867" cy="106967"/>
          </a:xfrm>
          <a:prstGeom prst="rect">
            <a:avLst/>
          </a:prstGeom>
          <a:noFill/>
          <a:ln>
            <a:noFill/>
          </a:ln>
        </p:spPr>
      </p:pic>
      <p:pic>
        <p:nvPicPr>
          <p:cNvPr id="568" name="Google Shape;568;p43"/>
          <p:cNvPicPr preferRelativeResize="0"/>
          <p:nvPr/>
        </p:nvPicPr>
        <p:blipFill rotWithShape="1">
          <a:blip r:embed="rId3">
            <a:alphaModFix/>
          </a:blip>
          <a:srcRect b="0" l="0" r="0" t="0"/>
          <a:stretch/>
        </p:blipFill>
        <p:spPr>
          <a:xfrm>
            <a:off x="1008064" y="2257425"/>
            <a:ext cx="103867" cy="106967"/>
          </a:xfrm>
          <a:prstGeom prst="rect">
            <a:avLst/>
          </a:prstGeom>
          <a:noFill/>
          <a:ln>
            <a:noFill/>
          </a:ln>
        </p:spPr>
      </p:pic>
      <p:pic>
        <p:nvPicPr>
          <p:cNvPr id="569" name="Google Shape;569;p43"/>
          <p:cNvPicPr preferRelativeResize="0"/>
          <p:nvPr/>
        </p:nvPicPr>
        <p:blipFill rotWithShape="1">
          <a:blip r:embed="rId3">
            <a:alphaModFix/>
          </a:blip>
          <a:srcRect b="0" l="0" r="0" t="0"/>
          <a:stretch/>
        </p:blipFill>
        <p:spPr>
          <a:xfrm>
            <a:off x="1008064" y="2695609"/>
            <a:ext cx="103867" cy="106967"/>
          </a:xfrm>
          <a:prstGeom prst="rect">
            <a:avLst/>
          </a:prstGeom>
          <a:noFill/>
          <a:ln>
            <a:noFill/>
          </a:ln>
        </p:spPr>
      </p:pic>
      <p:pic>
        <p:nvPicPr>
          <p:cNvPr id="570" name="Google Shape;570;p43"/>
          <p:cNvPicPr preferRelativeResize="0"/>
          <p:nvPr/>
        </p:nvPicPr>
        <p:blipFill rotWithShape="1">
          <a:blip r:embed="rId3">
            <a:alphaModFix/>
          </a:blip>
          <a:srcRect b="0" l="0" r="0" t="0"/>
          <a:stretch/>
        </p:blipFill>
        <p:spPr>
          <a:xfrm>
            <a:off x="1008064" y="3317909"/>
            <a:ext cx="103867" cy="106967"/>
          </a:xfrm>
          <a:prstGeom prst="rect">
            <a:avLst/>
          </a:prstGeom>
          <a:noFill/>
          <a:ln>
            <a:noFill/>
          </a:ln>
        </p:spPr>
      </p:pic>
      <p:pic>
        <p:nvPicPr>
          <p:cNvPr id="571" name="Google Shape;571;p43"/>
          <p:cNvPicPr preferRelativeResize="0"/>
          <p:nvPr/>
        </p:nvPicPr>
        <p:blipFill rotWithShape="1">
          <a:blip r:embed="rId3">
            <a:alphaModFix/>
          </a:blip>
          <a:srcRect b="0" l="0" r="0" t="0"/>
          <a:stretch/>
        </p:blipFill>
        <p:spPr>
          <a:xfrm>
            <a:off x="1008064" y="3956535"/>
            <a:ext cx="103867" cy="1069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p44"/>
          <p:cNvSpPr txBox="1"/>
          <p:nvPr/>
        </p:nvSpPr>
        <p:spPr>
          <a:xfrm>
            <a:off x="1279008" y="917823"/>
            <a:ext cx="5272263" cy="2154436"/>
          </a:xfrm>
          <a:prstGeom prst="rect">
            <a:avLst/>
          </a:prstGeom>
          <a:noFill/>
          <a:ln>
            <a:noFill/>
          </a:ln>
        </p:spPr>
        <p:txBody>
          <a:bodyPr anchorCtr="0" anchor="t" bIns="0" lIns="0" spcFirstLastPara="1" rIns="0" wrap="square" tIns="0">
            <a:spAutoFit/>
          </a:bodyPr>
          <a:lstStyle/>
          <a:p>
            <a:pPr indent="-4763" lvl="0" marL="4763"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Terzolo, Mariano Sergio. Aplicación de la teoría de los Grupos de Interés (Stakeholders) en una empresa comercial de la ciudad de Mar del Plata. Mar del Plata, 2014.</a:t>
            </a:r>
            <a:endParaRPr b="0" i="0" sz="1400" u="none" cap="none" strike="noStrike">
              <a:solidFill>
                <a:srgbClr val="000000"/>
              </a:solidFill>
              <a:latin typeface="Arial"/>
              <a:ea typeface="Arial"/>
              <a:cs typeface="Arial"/>
              <a:sym typeface="Arial"/>
            </a:endParaRPr>
          </a:p>
          <a:p>
            <a:pPr indent="-4763" lvl="0" marL="4763"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4763" lvl="0" marL="4763"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Freeman, R. Edward. Strategic Management: A Stakeholder Approach. Boston, 1984.  </a:t>
            </a:r>
            <a:endParaRPr b="0" i="0" sz="1400" u="none" cap="none" strike="noStrike">
              <a:solidFill>
                <a:srgbClr val="000000"/>
              </a:solidFill>
              <a:latin typeface="Arial"/>
              <a:ea typeface="Arial"/>
              <a:cs typeface="Arial"/>
              <a:sym typeface="Arial"/>
            </a:endParaRPr>
          </a:p>
          <a:p>
            <a:pPr indent="-4763" lvl="0" marL="4763"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4763" lvl="0" marL="4763"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Leggett, Theo. “Cómo Volkswagen trató de encubrir el “terrible” fraude de las emisiones contaminantes”. En: BBC (https://bbc.in/3yPtAOw), 5 de mayo de 2015. </a:t>
            </a:r>
            <a:endParaRPr b="0" i="0" sz="1400" u="none" cap="none" strike="noStrike">
              <a:solidFill>
                <a:srgbClr val="000000"/>
              </a:solidFill>
              <a:latin typeface="Arial"/>
              <a:ea typeface="Arial"/>
              <a:cs typeface="Arial"/>
              <a:sym typeface="Arial"/>
            </a:endParaRPr>
          </a:p>
        </p:txBody>
      </p:sp>
      <p:pic>
        <p:nvPicPr>
          <p:cNvPr id="579" name="Google Shape;579;p4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80" name="Google Shape;580;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1" name="Google Shape;581;p4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82" name="Google Shape;582;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83" name="Google Shape;583;p44"/>
          <p:cNvPicPr preferRelativeResize="0"/>
          <p:nvPr/>
        </p:nvPicPr>
        <p:blipFill rotWithShape="1">
          <a:blip r:embed="rId3">
            <a:alphaModFix/>
          </a:blip>
          <a:srcRect b="0" l="0" r="0" t="0"/>
          <a:stretch/>
        </p:blipFill>
        <p:spPr>
          <a:xfrm>
            <a:off x="1008064" y="1831145"/>
            <a:ext cx="103867" cy="106967"/>
          </a:xfrm>
          <a:prstGeom prst="rect">
            <a:avLst/>
          </a:prstGeom>
          <a:noFill/>
          <a:ln>
            <a:noFill/>
          </a:ln>
        </p:spPr>
      </p:pic>
      <p:pic>
        <p:nvPicPr>
          <p:cNvPr id="584" name="Google Shape;584;p44"/>
          <p:cNvPicPr preferRelativeResize="0"/>
          <p:nvPr/>
        </p:nvPicPr>
        <p:blipFill rotWithShape="1">
          <a:blip r:embed="rId3">
            <a:alphaModFix/>
          </a:blip>
          <a:srcRect b="0" l="0" r="0" t="0"/>
          <a:stretch/>
        </p:blipFill>
        <p:spPr>
          <a:xfrm>
            <a:off x="1008064" y="2469771"/>
            <a:ext cx="103867" cy="1069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0" name="Google Shape;590;p4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nvSpPr>
        <p:spPr>
          <a:xfrm>
            <a:off x="509676" y="923368"/>
            <a:ext cx="7809376" cy="1554272"/>
          </a:xfrm>
          <a:prstGeom prst="rect">
            <a:avLst/>
          </a:prstGeom>
          <a:noFill/>
          <a:ln>
            <a:noFill/>
          </a:ln>
        </p:spPr>
        <p:txBody>
          <a:bodyPr anchorCtr="0" anchor="t" bIns="0" lIns="0" spcFirstLastPara="1" rIns="0" wrap="square" tIns="0">
            <a:spAutoFit/>
          </a:bodyPr>
          <a:lstStyle/>
          <a:p>
            <a:pPr indent="0" lvl="0" marL="635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SER ÉTICO NO ES UN IMPEDIMENTO </a:t>
            </a:r>
            <a:endParaRPr b="0" i="0" sz="1400" u="none" cap="none" strike="noStrike">
              <a:solidFill>
                <a:srgbClr val="000000"/>
              </a:solidFill>
              <a:latin typeface="Arial"/>
              <a:ea typeface="Arial"/>
              <a:cs typeface="Arial"/>
              <a:sym typeface="Arial"/>
            </a:endParaRPr>
          </a:p>
          <a:p>
            <a:pPr indent="0" lvl="0" marL="635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Guerrero Labanda nos dice: “La aplicación de criterios éticos en la organización no debe suponer un impedimento para la obtención de beneficios económicos a medio y largo plazo, puesto que una cultura ética arraigada permite ser creativo e innovador y hacer las cosas bien, de forma que genera valor para los diferentes stakeholders”. </a:t>
            </a:r>
            <a:endParaRPr b="0" i="0" sz="1400" u="none" cap="none" strike="noStrike">
              <a:solidFill>
                <a:srgbClr val="000000"/>
              </a:solidFill>
              <a:latin typeface="Arial"/>
              <a:ea typeface="Arial"/>
              <a:cs typeface="Arial"/>
              <a:sym typeface="Arial"/>
            </a:endParaRPr>
          </a:p>
          <a:p>
            <a:pPr indent="0" lvl="0" marL="63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94" name="Google Shape;94;p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CRITERIOS ÉTICOS EN LA ORGANIZACIÓN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nvSpPr>
        <p:spPr>
          <a:xfrm>
            <a:off x="508918" y="918493"/>
            <a:ext cx="3883695" cy="2539157"/>
          </a:xfrm>
          <a:prstGeom prst="rect">
            <a:avLst/>
          </a:prstGeom>
          <a:noFill/>
          <a:ln>
            <a:noFill/>
          </a:ln>
        </p:spPr>
        <p:txBody>
          <a:bodyPr anchorCtr="0" anchor="t" bIns="0" lIns="0" spcFirstLastPara="1" rIns="0" wrap="square" tIns="0">
            <a:spAutoFit/>
          </a:bodyPr>
          <a:lstStyle/>
          <a:p>
            <a:pPr indent="-6350"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IMPACTO </a:t>
            </a:r>
            <a:endParaRPr b="0" i="0" sz="1400" u="none" cap="none" strike="noStrike">
              <a:solidFill>
                <a:srgbClr val="000000"/>
              </a:solidFill>
              <a:latin typeface="Arial"/>
              <a:ea typeface="Arial"/>
              <a:cs typeface="Arial"/>
              <a:sym typeface="Arial"/>
            </a:endParaRPr>
          </a:p>
          <a:p>
            <a:pPr indent="0" lvl="0" marL="4762"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Guerrero Labanda afirma que hay cuatro elementos donde se puede apreciar el impacto de una cultura ética empresarial:</a:t>
            </a:r>
            <a:br>
              <a:rPr b="0" i="0" lang="es-ES" sz="1600" u="none" cap="none" strike="noStrike">
                <a:solidFill>
                  <a:srgbClr val="262626"/>
                </a:solidFill>
                <a:latin typeface="Calibri"/>
                <a:ea typeface="Calibri"/>
                <a:cs typeface="Calibri"/>
                <a:sym typeface="Calibri"/>
              </a:rPr>
            </a:br>
            <a:r>
              <a:rPr b="0" i="0" lang="es-ES" sz="16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22250" lvl="0" marL="222250"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rgbClr val="262626"/>
                </a:solidFill>
                <a:latin typeface="Calibri"/>
                <a:ea typeface="Calibri"/>
                <a:cs typeface="Calibri"/>
                <a:sym typeface="Calibri"/>
              </a:rPr>
              <a:t>Beneficios económicos.</a:t>
            </a:r>
            <a:endParaRPr b="0" i="0" sz="1400" u="none" cap="none" strike="noStrike">
              <a:solidFill>
                <a:srgbClr val="000000"/>
              </a:solidFill>
              <a:latin typeface="Arial"/>
              <a:ea typeface="Arial"/>
              <a:cs typeface="Arial"/>
              <a:sym typeface="Arial"/>
            </a:endParaRPr>
          </a:p>
          <a:p>
            <a:pPr indent="-222250" lvl="0" marL="222250"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rgbClr val="262626"/>
                </a:solidFill>
                <a:latin typeface="Calibri"/>
                <a:ea typeface="Calibri"/>
                <a:cs typeface="Calibri"/>
                <a:sym typeface="Calibri"/>
              </a:rPr>
              <a:t>Confianza.</a:t>
            </a:r>
            <a:endParaRPr b="0" i="0" sz="1400" u="none" cap="none" strike="noStrike">
              <a:solidFill>
                <a:srgbClr val="000000"/>
              </a:solidFill>
              <a:latin typeface="Arial"/>
              <a:ea typeface="Arial"/>
              <a:cs typeface="Arial"/>
              <a:sym typeface="Arial"/>
            </a:endParaRPr>
          </a:p>
          <a:p>
            <a:pPr indent="-222250" lvl="0" marL="222250"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rgbClr val="262626"/>
                </a:solidFill>
                <a:latin typeface="Calibri"/>
                <a:ea typeface="Calibri"/>
                <a:cs typeface="Calibri"/>
                <a:sym typeface="Calibri"/>
              </a:rPr>
              <a:t>Marca. </a:t>
            </a:r>
            <a:endParaRPr b="0" i="0" sz="1400" u="none" cap="none" strike="noStrike">
              <a:solidFill>
                <a:srgbClr val="000000"/>
              </a:solidFill>
              <a:latin typeface="Arial"/>
              <a:ea typeface="Arial"/>
              <a:cs typeface="Arial"/>
              <a:sym typeface="Arial"/>
            </a:endParaRPr>
          </a:p>
          <a:p>
            <a:pPr indent="-222250" lvl="0" marL="222250" marR="0" rtl="0" algn="l">
              <a:lnSpc>
                <a:spcPct val="100000"/>
              </a:lnSpc>
              <a:spcBef>
                <a:spcPts val="0"/>
              </a:spcBef>
              <a:spcAft>
                <a:spcPts val="0"/>
              </a:spcAft>
              <a:buClr>
                <a:schemeClr val="dk1"/>
              </a:buClr>
              <a:buSzPts val="1600"/>
              <a:buFont typeface="Arial"/>
              <a:buAutoNum type="arabicPeriod"/>
            </a:pPr>
            <a:r>
              <a:rPr b="0" i="0" lang="es-ES" sz="1600" u="none" cap="none" strike="noStrike">
                <a:solidFill>
                  <a:srgbClr val="262626"/>
                </a:solidFill>
                <a:latin typeface="Calibri"/>
                <a:ea typeface="Calibri"/>
                <a:cs typeface="Calibri"/>
                <a:sym typeface="Calibri"/>
              </a:rPr>
              <a:t>Reputación.</a:t>
            </a:r>
            <a:endParaRPr b="0" i="0" sz="1400" u="none" cap="none" strike="noStrike">
              <a:solidFill>
                <a:srgbClr val="000000"/>
              </a:solidFill>
              <a:latin typeface="Arial"/>
              <a:ea typeface="Arial"/>
              <a:cs typeface="Arial"/>
              <a:sym typeface="Arial"/>
            </a:endParaRPr>
          </a:p>
          <a:p>
            <a:pPr indent="-146050" lvl="0" marL="222250" marR="0" rtl="0" algn="l">
              <a:lnSpc>
                <a:spcPct val="100000"/>
              </a:lnSpc>
              <a:spcBef>
                <a:spcPts val="0"/>
              </a:spcBef>
              <a:spcAft>
                <a:spcPts val="0"/>
              </a:spcAft>
              <a:buClr>
                <a:schemeClr val="dk1"/>
              </a:buClr>
              <a:buSzPts val="1200"/>
              <a:buFont typeface="Arial"/>
              <a:buNone/>
            </a:pPr>
            <a:r>
              <a:t/>
            </a:r>
            <a:endParaRPr b="0" i="0" sz="1200" u="none" cap="none" strike="noStrike">
              <a:solidFill>
                <a:srgbClr val="262626"/>
              </a:solidFill>
              <a:latin typeface="Calibri"/>
              <a:ea typeface="Calibri"/>
              <a:cs typeface="Calibri"/>
              <a:sym typeface="Calibri"/>
            </a:endParaRPr>
          </a:p>
        </p:txBody>
      </p:sp>
      <p:sp>
        <p:nvSpPr>
          <p:cNvPr id="101" name="Google Shape;101;p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CRITERIOS ÉTICOS EN LA ORGANIZACIÓN</a:t>
            </a:r>
            <a:endParaRPr b="0" i="0" sz="1400" u="none" cap="none" strike="noStrike">
              <a:solidFill>
                <a:srgbClr val="000000"/>
              </a:solidFill>
              <a:latin typeface="Arial"/>
              <a:ea typeface="Arial"/>
              <a:cs typeface="Arial"/>
              <a:sym typeface="Arial"/>
            </a:endParaRPr>
          </a:p>
        </p:txBody>
      </p:sp>
      <p:sp>
        <p:nvSpPr>
          <p:cNvPr id="102" name="Google Shape;102;p6"/>
          <p:cNvSpPr txBox="1"/>
          <p:nvPr/>
        </p:nvSpPr>
        <p:spPr>
          <a:xfrm flipH="1">
            <a:off x="4758878" y="5077346"/>
            <a:ext cx="3673327"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¿Las organizaciones aplican la ética? </a:t>
            </a:r>
            <a:r>
              <a:rPr b="0" i="0" lang="es-ES" sz="1000" u="none" cap="none" strike="noStrike">
                <a:solidFill>
                  <a:schemeClr val="dk1"/>
                </a:solidFill>
                <a:latin typeface="Calibri"/>
                <a:ea typeface="Calibri"/>
                <a:cs typeface="Calibri"/>
                <a:sym typeface="Calibri"/>
              </a:rPr>
              <a:t>(Crédito: BBVA Openmind)</a:t>
            </a:r>
            <a:endParaRPr b="0" i="0" sz="1400" u="none" cap="none" strike="noStrike">
              <a:solidFill>
                <a:srgbClr val="000000"/>
              </a:solidFill>
              <a:latin typeface="Arial"/>
              <a:ea typeface="Arial"/>
              <a:cs typeface="Arial"/>
              <a:sym typeface="Arial"/>
            </a:endParaRPr>
          </a:p>
        </p:txBody>
      </p:sp>
      <p:pic>
        <p:nvPicPr>
          <p:cNvPr id="103" name="Google Shape;103;p6"/>
          <p:cNvPicPr preferRelativeResize="0"/>
          <p:nvPr/>
        </p:nvPicPr>
        <p:blipFill rotWithShape="1">
          <a:blip r:embed="rId3">
            <a:alphaModFix/>
          </a:blip>
          <a:srcRect b="0" l="0" r="0" t="0"/>
          <a:stretch/>
        </p:blipFill>
        <p:spPr>
          <a:xfrm>
            <a:off x="4751388" y="485306"/>
            <a:ext cx="3924300" cy="43883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nvSpPr>
        <p:spPr>
          <a:xfrm>
            <a:off x="506413" y="915988"/>
            <a:ext cx="3886200" cy="155427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EL LÍDER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“Los líderes juegan un rol clave para construir lugares de trabajo éticos, debido a que influyen de manera directa en la cultura formal e informal de las organizaciones”.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Un hombre con un traje de color negro con letras blancas&#10;&#10;Descripción generada automáticamente con confianza media" id="110" name="Google Shape;110;p7"/>
          <p:cNvPicPr preferRelativeResize="0"/>
          <p:nvPr/>
        </p:nvPicPr>
        <p:blipFill rotWithShape="1">
          <a:blip r:embed="rId3">
            <a:alphaModFix/>
          </a:blip>
          <a:srcRect b="0" l="0" r="0" t="0"/>
          <a:stretch/>
        </p:blipFill>
        <p:spPr>
          <a:xfrm>
            <a:off x="5022044" y="481013"/>
            <a:ext cx="3347300" cy="4392612"/>
          </a:xfrm>
          <a:prstGeom prst="rect">
            <a:avLst/>
          </a:prstGeom>
          <a:noFill/>
          <a:ln>
            <a:noFill/>
          </a:ln>
        </p:spPr>
      </p:pic>
      <p:sp>
        <p:nvSpPr>
          <p:cNvPr id="111" name="Google Shape;111;p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CRITERIOS ÉTICOS EN LA ORGANIZACIÓN</a:t>
            </a:r>
            <a:endParaRPr b="0" i="0" sz="1400" u="none" cap="none" strike="noStrike">
              <a:solidFill>
                <a:srgbClr val="000000"/>
              </a:solidFill>
              <a:latin typeface="Arial"/>
              <a:ea typeface="Arial"/>
              <a:cs typeface="Arial"/>
              <a:sym typeface="Arial"/>
            </a:endParaRPr>
          </a:p>
        </p:txBody>
      </p:sp>
      <p:sp>
        <p:nvSpPr>
          <p:cNvPr id="112" name="Google Shape;112;p7"/>
          <p:cNvSpPr txBox="1"/>
          <p:nvPr/>
        </p:nvSpPr>
        <p:spPr>
          <a:xfrm flipH="1">
            <a:off x="5022043" y="5077346"/>
            <a:ext cx="3410161" cy="15664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¿Liderazgo ético? </a:t>
            </a:r>
            <a:r>
              <a:rPr b="0" i="0" lang="es-ES" sz="1000" u="none" cap="none" strike="noStrike">
                <a:solidFill>
                  <a:schemeClr val="dk1"/>
                </a:solidFill>
                <a:latin typeface="Calibri"/>
                <a:ea typeface="Calibri"/>
                <a:cs typeface="Calibri"/>
                <a:sym typeface="Calibri"/>
              </a:rPr>
              <a:t>(Crédito: Ganar-Ganar)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txBox="1"/>
          <p:nvPr/>
        </p:nvSpPr>
        <p:spPr>
          <a:xfrm>
            <a:off x="1685120" y="1771634"/>
            <a:ext cx="5988913" cy="2292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B2C3"/>
                </a:solidFill>
                <a:latin typeface="Calibri"/>
                <a:ea typeface="Calibri"/>
                <a:cs typeface="Calibri"/>
                <a:sym typeface="Calibri"/>
              </a:rPr>
              <a:t>EL BIEN COMÚN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La ética en los lugares de trabajo es algo que va más allá de evitar prácticas ilegales o sancionar comportamientos. (…) implica fomentar un ambiente laboral caracterizado por líderes que representen </a:t>
            </a:r>
            <a:r>
              <a:rPr b="1" i="0" lang="es-ES" sz="1800" u="none" cap="none" strike="noStrike">
                <a:solidFill>
                  <a:schemeClr val="dk1"/>
                </a:solidFill>
                <a:latin typeface="Calibri"/>
                <a:ea typeface="Calibri"/>
                <a:cs typeface="Calibri"/>
                <a:sym typeface="Calibri"/>
              </a:rPr>
              <a:t>modelos de comportamiento</a:t>
            </a:r>
            <a:r>
              <a:rPr b="0" i="0" lang="es-ES" sz="1800" u="none" cap="none" strike="noStrike">
                <a:solidFill>
                  <a:schemeClr val="dk1"/>
                </a:solidFill>
                <a:latin typeface="Calibri"/>
                <a:ea typeface="Calibri"/>
                <a:cs typeface="Calibri"/>
                <a:sym typeface="Calibri"/>
              </a:rPr>
              <a:t>, de reforzar la práctica en el día a día de los </a:t>
            </a:r>
            <a:r>
              <a:rPr b="1" i="0" lang="es-ES" sz="1800" u="none" cap="none" strike="noStrike">
                <a:solidFill>
                  <a:schemeClr val="dk1"/>
                </a:solidFill>
                <a:latin typeface="Calibri"/>
                <a:ea typeface="Calibri"/>
                <a:cs typeface="Calibri"/>
                <a:sym typeface="Calibri"/>
              </a:rPr>
              <a:t>valores organizacionales</a:t>
            </a:r>
            <a:r>
              <a:rPr b="0" i="0" lang="es-ES" sz="1800" u="none" cap="none" strike="noStrike">
                <a:solidFill>
                  <a:schemeClr val="dk1"/>
                </a:solidFill>
                <a:latin typeface="Calibri"/>
                <a:ea typeface="Calibri"/>
                <a:cs typeface="Calibri"/>
                <a:sym typeface="Calibri"/>
              </a:rPr>
              <a:t> y de implementar estrategias que refuercen las </a:t>
            </a:r>
            <a:r>
              <a:rPr b="1" i="0" lang="es-ES" sz="1800" u="none" cap="none" strike="noStrike">
                <a:solidFill>
                  <a:schemeClr val="dk1"/>
                </a:solidFill>
                <a:latin typeface="Calibri"/>
                <a:ea typeface="Calibri"/>
                <a:cs typeface="Calibri"/>
                <a:sym typeface="Calibri"/>
              </a:rPr>
              <a:t>conductas deseables en la organización</a:t>
            </a:r>
            <a:r>
              <a:rPr b="0" i="0" lang="es-ES" sz="1800" u="none" cap="none" strike="noStrike">
                <a:solidFill>
                  <a:schemeClr val="dk1"/>
                </a:solidFill>
                <a:latin typeface="Calibri"/>
                <a:ea typeface="Calibri"/>
                <a:cs typeface="Calibri"/>
                <a:sym typeface="Calibri"/>
              </a:rPr>
              <a:t>, con el objetivo de buscar el </a:t>
            </a:r>
            <a:r>
              <a:rPr b="1" i="0" lang="es-ES" sz="1800" u="none" cap="none" strike="noStrike">
                <a:solidFill>
                  <a:schemeClr val="dk1"/>
                </a:solidFill>
                <a:latin typeface="Calibri"/>
                <a:ea typeface="Calibri"/>
                <a:cs typeface="Calibri"/>
                <a:sym typeface="Calibri"/>
              </a:rPr>
              <a:t>bien común</a:t>
            </a:r>
            <a:r>
              <a:rPr b="0" i="0" lang="es-E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119" name="Google Shape;119;p8"/>
          <p:cNvPicPr preferRelativeResize="0"/>
          <p:nvPr/>
        </p:nvPicPr>
        <p:blipFill rotWithShape="1">
          <a:blip r:embed="rId3">
            <a:alphaModFix/>
          </a:blip>
          <a:srcRect b="0" l="0" r="0" t="0"/>
          <a:stretch/>
        </p:blipFill>
        <p:spPr>
          <a:xfrm>
            <a:off x="1119342" y="1992501"/>
            <a:ext cx="411788" cy="338400"/>
          </a:xfrm>
          <a:prstGeom prst="rect">
            <a:avLst/>
          </a:prstGeom>
          <a:noFill/>
          <a:ln>
            <a:noFill/>
          </a:ln>
        </p:spPr>
      </p:pic>
      <p:pic>
        <p:nvPicPr>
          <p:cNvPr id="120" name="Google Shape;120;p8"/>
          <p:cNvPicPr preferRelativeResize="0"/>
          <p:nvPr/>
        </p:nvPicPr>
        <p:blipFill rotWithShape="1">
          <a:blip r:embed="rId3">
            <a:alphaModFix/>
          </a:blip>
          <a:srcRect b="0" l="0" r="0" t="0"/>
          <a:stretch/>
        </p:blipFill>
        <p:spPr>
          <a:xfrm rot="10800000">
            <a:off x="7384398" y="3855725"/>
            <a:ext cx="411788" cy="338400"/>
          </a:xfrm>
          <a:prstGeom prst="rect">
            <a:avLst/>
          </a:prstGeom>
          <a:noFill/>
          <a:ln>
            <a:noFill/>
          </a:ln>
        </p:spPr>
      </p:pic>
      <p:sp>
        <p:nvSpPr>
          <p:cNvPr id="121" name="Google Shape;121;p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CRITERIOS ÉTICOS EN LA ORGANIZACIÓN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9"/>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128" name="Google Shape;128;p9">
            <a:hlinkClick r:id="rId4"/>
          </p:cNvPr>
          <p:cNvPicPr preferRelativeResize="0"/>
          <p:nvPr/>
        </p:nvPicPr>
        <p:blipFill rotWithShape="1">
          <a:blip r:embed="rId5">
            <a:alphaModFix/>
          </a:blip>
          <a:srcRect b="15379" l="0" r="0" t="0"/>
          <a:stretch/>
        </p:blipFill>
        <p:spPr>
          <a:xfrm>
            <a:off x="1646607" y="1127066"/>
            <a:ext cx="5850784" cy="2784916"/>
          </a:xfrm>
          <a:prstGeom prst="roundRect">
            <a:avLst>
              <a:gd fmla="val 12970" name="adj"/>
            </a:avLst>
          </a:prstGeom>
          <a:noFill/>
          <a:ln>
            <a:noFill/>
          </a:ln>
        </p:spPr>
      </p:pic>
      <p:sp>
        <p:nvSpPr>
          <p:cNvPr id="129" name="Google Shape;129;p9"/>
          <p:cNvSpPr txBox="1"/>
          <p:nvPr/>
        </p:nvSpPr>
        <p:spPr>
          <a:xfrm>
            <a:off x="1499338" y="4371232"/>
            <a:ext cx="5744144"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LA ÉTICA EMPRESARIAL, FUNDAMENTAL EN LOS NEGOCIOS</a:t>
            </a:r>
            <a:endParaRPr b="0" i="0" sz="1400" u="none" cap="none" strike="noStrike">
              <a:solidFill>
                <a:srgbClr val="000000"/>
              </a:solidFill>
              <a:latin typeface="Arial"/>
              <a:ea typeface="Arial"/>
              <a:cs typeface="Arial"/>
              <a:sym typeface="Arial"/>
            </a:endParaRPr>
          </a:p>
          <a:p>
            <a:pPr indent="0" lvl="0" marL="230188"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https://www.youtube.com/watch?v=RJWK9bjqVLI </a:t>
            </a:r>
            <a:endParaRPr b="0" i="0" sz="1000" u="none" cap="none" strike="noStrike">
              <a:solidFill>
                <a:srgbClr val="A5A5A5"/>
              </a:solidFill>
              <a:latin typeface="Calibri"/>
              <a:ea typeface="Calibri"/>
              <a:cs typeface="Calibri"/>
              <a:sym typeface="Calibri"/>
            </a:endParaRPr>
          </a:p>
        </p:txBody>
      </p:sp>
      <p:sp>
        <p:nvSpPr>
          <p:cNvPr id="130" name="Google Shape;130;p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131" name="Google Shape;131;p9"/>
          <p:cNvGrpSpPr/>
          <p:nvPr/>
        </p:nvGrpSpPr>
        <p:grpSpPr>
          <a:xfrm>
            <a:off x="514858" y="499074"/>
            <a:ext cx="131794" cy="132296"/>
            <a:chOff x="511902" y="912279"/>
            <a:chExt cx="281320" cy="282391"/>
          </a:xfrm>
        </p:grpSpPr>
        <p:sp>
          <p:nvSpPr>
            <p:cNvPr id="132" name="Google Shape;132;p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3" name="Google Shape;133;p9"/>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134" name="Google Shape;134;p9"/>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19D43025-9DC0-4639-AA56-AA99075C13AC</vt:lpwstr>
  </property>
  <property fmtid="{D5CDD505-2E9C-101B-9397-08002B2CF9AE}" pid="3" name="ArticulatePath">
    <vt:lpwstr>30107-S07-PPT</vt:lpwstr>
  </property>
</Properties>
</file>